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84" r:id="rId3"/>
    <p:sldId id="286" r:id="rId4"/>
    <p:sldId id="299" r:id="rId5"/>
    <p:sldId id="300" r:id="rId6"/>
    <p:sldId id="285" r:id="rId7"/>
    <p:sldId id="303" r:id="rId8"/>
    <p:sldId id="304" r:id="rId9"/>
    <p:sldId id="305" r:id="rId10"/>
    <p:sldId id="306" r:id="rId11"/>
    <p:sldId id="307" r:id="rId12"/>
    <p:sldId id="308" r:id="rId13"/>
    <p:sldId id="309" r:id="rId14"/>
    <p:sldId id="310" r:id="rId15"/>
    <p:sldId id="311" r:id="rId16"/>
    <p:sldId id="312" r:id="rId17"/>
    <p:sldId id="313" r:id="rId18"/>
    <p:sldId id="301" r:id="rId19"/>
    <p:sldId id="314"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hita Vasudevan" initials="AV" lastIdx="1" clrIdx="0">
    <p:extLst>
      <p:ext uri="{19B8F6BF-5375-455C-9EA6-DF929625EA0E}">
        <p15:presenceInfo xmlns:p15="http://schemas.microsoft.com/office/powerpoint/2012/main" userId="S-1-5-21-450294256-3126102773-3336947474-25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8" autoAdjust="0"/>
    <p:restoredTop sz="94660"/>
  </p:normalViewPr>
  <p:slideViewPr>
    <p:cSldViewPr snapToGrid="0">
      <p:cViewPr varScale="1">
        <p:scale>
          <a:sx n="88" d="100"/>
          <a:sy n="88" d="100"/>
        </p:scale>
        <p:origin x="26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B36B0-60A6-4F47-A64F-41F88360E8C4}"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8C9AF295-21B8-444E-AAD2-4AC85A2DF913}" type="pres">
      <dgm:prSet presAssocID="{724B36B0-60A6-4F47-A64F-41F88360E8C4}" presName="diagram" presStyleCnt="0">
        <dgm:presLayoutVars>
          <dgm:dir/>
          <dgm:resizeHandles val="exact"/>
        </dgm:presLayoutVars>
      </dgm:prSet>
      <dgm:spPr/>
      <dgm:t>
        <a:bodyPr/>
        <a:lstStyle/>
        <a:p>
          <a:endParaRPr lang="en-US"/>
        </a:p>
      </dgm:t>
    </dgm:pt>
  </dgm:ptLst>
  <dgm:cxnLst>
    <dgm:cxn modelId="{7549B4D6-02CA-447F-A673-7C718D70031F}" type="presOf" srcId="{724B36B0-60A6-4F47-A64F-41F88360E8C4}" destId="{8C9AF295-21B8-444E-AAD2-4AC85A2DF91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D0DDC0-2F25-014B-81F8-316E1F96A573}" type="doc">
      <dgm:prSet loTypeId="urn:microsoft.com/office/officeart/2005/8/layout/cycle6" loCatId="" qsTypeId="urn:microsoft.com/office/officeart/2005/8/quickstyle/simple1" qsCatId="simple" csTypeId="urn:microsoft.com/office/officeart/2005/8/colors/colorful1" csCatId="colorful" phldr="1"/>
      <dgm:spPr/>
      <dgm:t>
        <a:bodyPr/>
        <a:lstStyle/>
        <a:p>
          <a:endParaRPr lang="en-US"/>
        </a:p>
      </dgm:t>
    </dgm:pt>
    <dgm:pt modelId="{0E18FD3C-2482-0A41-AEEC-A8CC35E8A821}">
      <dgm:prSet phldrT="[Text]"/>
      <dgm:spPr>
        <a:solidFill>
          <a:schemeClr val="tx1"/>
        </a:solidFill>
      </dgm:spPr>
      <dgm:t>
        <a:bodyPr/>
        <a:lstStyle/>
        <a:p>
          <a:r>
            <a:rPr lang="en-US" dirty="0">
              <a:solidFill>
                <a:schemeClr val="accent6"/>
              </a:solidFill>
            </a:rPr>
            <a:t>Cashflow</a:t>
          </a:r>
        </a:p>
      </dgm:t>
    </dgm:pt>
    <dgm:pt modelId="{EC75F9E4-E9AC-604B-83B8-9511E8070A71}" type="parTrans" cxnId="{AF3C8A04-D3B6-ED48-B011-22378FB69CE0}">
      <dgm:prSet/>
      <dgm:spPr/>
      <dgm:t>
        <a:bodyPr/>
        <a:lstStyle/>
        <a:p>
          <a:endParaRPr lang="en-US"/>
        </a:p>
      </dgm:t>
    </dgm:pt>
    <dgm:pt modelId="{7799AC64-BBCB-194C-9F5E-F909BB5FAFAB}" type="sibTrans" cxnId="{AF3C8A04-D3B6-ED48-B011-22378FB69CE0}">
      <dgm:prSet/>
      <dgm:spPr/>
      <dgm:t>
        <a:bodyPr/>
        <a:lstStyle/>
        <a:p>
          <a:endParaRPr lang="en-US"/>
        </a:p>
      </dgm:t>
    </dgm:pt>
    <dgm:pt modelId="{19EA3615-ACEA-5B47-BF4E-F56100BDD992}">
      <dgm:prSet phldrT="[Text]"/>
      <dgm:spPr>
        <a:solidFill>
          <a:schemeClr val="accent2"/>
        </a:solidFill>
      </dgm:spPr>
      <dgm:t>
        <a:bodyPr/>
        <a:lstStyle/>
        <a:p>
          <a:r>
            <a:rPr lang="en-US" dirty="0"/>
            <a:t>Internal Operations</a:t>
          </a:r>
        </a:p>
      </dgm:t>
    </dgm:pt>
    <dgm:pt modelId="{78A0F730-43C4-B94B-9ADF-031C023A0327}" type="parTrans" cxnId="{06EB23EE-508D-774B-93AD-42155449D767}">
      <dgm:prSet/>
      <dgm:spPr/>
      <dgm:t>
        <a:bodyPr/>
        <a:lstStyle/>
        <a:p>
          <a:endParaRPr lang="en-US"/>
        </a:p>
      </dgm:t>
    </dgm:pt>
    <dgm:pt modelId="{9CBE12D8-7AAB-3B4A-8608-C00852687711}" type="sibTrans" cxnId="{06EB23EE-508D-774B-93AD-42155449D767}">
      <dgm:prSet/>
      <dgm:spPr/>
      <dgm:t>
        <a:bodyPr/>
        <a:lstStyle/>
        <a:p>
          <a:endParaRPr lang="en-US"/>
        </a:p>
      </dgm:t>
    </dgm:pt>
    <dgm:pt modelId="{02DA5B86-06A3-064B-8498-FE2004467D51}">
      <dgm:prSet phldrT="[Text]"/>
      <dgm:spPr>
        <a:solidFill>
          <a:schemeClr val="accent5"/>
        </a:solidFill>
      </dgm:spPr>
      <dgm:t>
        <a:bodyPr/>
        <a:lstStyle/>
        <a:p>
          <a:r>
            <a:rPr lang="en-US" dirty="0"/>
            <a:t>Innovation &amp; Learning</a:t>
          </a:r>
        </a:p>
      </dgm:t>
    </dgm:pt>
    <dgm:pt modelId="{582EE6DB-6538-B64E-956C-7F117E64C631}" type="parTrans" cxnId="{849BF056-711E-5A48-93C8-423C1852D6C6}">
      <dgm:prSet/>
      <dgm:spPr/>
      <dgm:t>
        <a:bodyPr/>
        <a:lstStyle/>
        <a:p>
          <a:endParaRPr lang="en-US"/>
        </a:p>
      </dgm:t>
    </dgm:pt>
    <dgm:pt modelId="{8268A3F2-3B0C-7C4C-A34D-0FB4E6D9395C}" type="sibTrans" cxnId="{849BF056-711E-5A48-93C8-423C1852D6C6}">
      <dgm:prSet/>
      <dgm:spPr/>
      <dgm:t>
        <a:bodyPr/>
        <a:lstStyle/>
        <a:p>
          <a:endParaRPr lang="en-US"/>
        </a:p>
      </dgm:t>
    </dgm:pt>
    <dgm:pt modelId="{F68FE85A-DB61-3948-894A-BA96899114D9}">
      <dgm:prSet phldrT="[Text]"/>
      <dgm:spPr>
        <a:solidFill>
          <a:schemeClr val="accent6"/>
        </a:solidFill>
      </dgm:spPr>
      <dgm:t>
        <a:bodyPr/>
        <a:lstStyle/>
        <a:p>
          <a:r>
            <a:rPr lang="en-US" dirty="0"/>
            <a:t>Win &amp; Keep Customers</a:t>
          </a:r>
        </a:p>
      </dgm:t>
    </dgm:pt>
    <dgm:pt modelId="{CE5C21CC-D0C6-8644-A6E8-E114E902FADF}" type="parTrans" cxnId="{7C27A668-BBB9-0745-B97A-89A8B340530B}">
      <dgm:prSet/>
      <dgm:spPr/>
      <dgm:t>
        <a:bodyPr/>
        <a:lstStyle/>
        <a:p>
          <a:endParaRPr lang="en-US"/>
        </a:p>
      </dgm:t>
    </dgm:pt>
    <dgm:pt modelId="{C5213A65-20EC-374B-AE57-370CF142DED5}" type="sibTrans" cxnId="{7C27A668-BBB9-0745-B97A-89A8B340530B}">
      <dgm:prSet/>
      <dgm:spPr/>
      <dgm:t>
        <a:bodyPr/>
        <a:lstStyle/>
        <a:p>
          <a:endParaRPr lang="en-US"/>
        </a:p>
      </dgm:t>
    </dgm:pt>
    <dgm:pt modelId="{01DF5006-B55C-7745-AB03-265A6A17CD78}" type="pres">
      <dgm:prSet presAssocID="{26D0DDC0-2F25-014B-81F8-316E1F96A573}" presName="cycle" presStyleCnt="0">
        <dgm:presLayoutVars>
          <dgm:dir/>
          <dgm:resizeHandles val="exact"/>
        </dgm:presLayoutVars>
      </dgm:prSet>
      <dgm:spPr/>
      <dgm:t>
        <a:bodyPr/>
        <a:lstStyle/>
        <a:p>
          <a:endParaRPr lang="en-US"/>
        </a:p>
      </dgm:t>
    </dgm:pt>
    <dgm:pt modelId="{C3BCD727-1FF4-3E4B-B6F7-9FF408A8C019}" type="pres">
      <dgm:prSet presAssocID="{0E18FD3C-2482-0A41-AEEC-A8CC35E8A821}" presName="node" presStyleLbl="node1" presStyleIdx="0" presStyleCnt="4" custRadScaleRad="92784">
        <dgm:presLayoutVars>
          <dgm:bulletEnabled val="1"/>
        </dgm:presLayoutVars>
      </dgm:prSet>
      <dgm:spPr/>
      <dgm:t>
        <a:bodyPr/>
        <a:lstStyle/>
        <a:p>
          <a:endParaRPr lang="en-US"/>
        </a:p>
      </dgm:t>
    </dgm:pt>
    <dgm:pt modelId="{4D5BBBA8-12C9-D844-BA47-3A4C21A534EE}" type="pres">
      <dgm:prSet presAssocID="{0E18FD3C-2482-0A41-AEEC-A8CC35E8A821}" presName="spNode" presStyleCnt="0"/>
      <dgm:spPr/>
    </dgm:pt>
    <dgm:pt modelId="{F231BCDF-3DE7-C849-A12A-CDB1CF047715}" type="pres">
      <dgm:prSet presAssocID="{7799AC64-BBCB-194C-9F5E-F909BB5FAFAB}" presName="sibTrans" presStyleLbl="sibTrans1D1" presStyleIdx="0" presStyleCnt="4"/>
      <dgm:spPr/>
      <dgm:t>
        <a:bodyPr/>
        <a:lstStyle/>
        <a:p>
          <a:endParaRPr lang="en-US"/>
        </a:p>
      </dgm:t>
    </dgm:pt>
    <dgm:pt modelId="{5E782883-E97A-834D-AC3C-8A33BE520B40}" type="pres">
      <dgm:prSet presAssocID="{19EA3615-ACEA-5B47-BF4E-F56100BDD992}" presName="node" presStyleLbl="node1" presStyleIdx="1" presStyleCnt="4">
        <dgm:presLayoutVars>
          <dgm:bulletEnabled val="1"/>
        </dgm:presLayoutVars>
      </dgm:prSet>
      <dgm:spPr/>
      <dgm:t>
        <a:bodyPr/>
        <a:lstStyle/>
        <a:p>
          <a:endParaRPr lang="en-US"/>
        </a:p>
      </dgm:t>
    </dgm:pt>
    <dgm:pt modelId="{3B13BBA5-F461-BF4E-A191-AD2ED9142BAC}" type="pres">
      <dgm:prSet presAssocID="{19EA3615-ACEA-5B47-BF4E-F56100BDD992}" presName="spNode" presStyleCnt="0"/>
      <dgm:spPr/>
    </dgm:pt>
    <dgm:pt modelId="{6140B998-BED5-7D47-914F-8B9CA98C0A8A}" type="pres">
      <dgm:prSet presAssocID="{9CBE12D8-7AAB-3B4A-8608-C00852687711}" presName="sibTrans" presStyleLbl="sibTrans1D1" presStyleIdx="1" presStyleCnt="4"/>
      <dgm:spPr/>
      <dgm:t>
        <a:bodyPr/>
        <a:lstStyle/>
        <a:p>
          <a:endParaRPr lang="en-US"/>
        </a:p>
      </dgm:t>
    </dgm:pt>
    <dgm:pt modelId="{73EF56C4-FCA9-7443-8ED9-47D549FF5C9F}" type="pres">
      <dgm:prSet presAssocID="{02DA5B86-06A3-064B-8498-FE2004467D51}" presName="node" presStyleLbl="node1" presStyleIdx="2" presStyleCnt="4">
        <dgm:presLayoutVars>
          <dgm:bulletEnabled val="1"/>
        </dgm:presLayoutVars>
      </dgm:prSet>
      <dgm:spPr/>
      <dgm:t>
        <a:bodyPr/>
        <a:lstStyle/>
        <a:p>
          <a:endParaRPr lang="en-US"/>
        </a:p>
      </dgm:t>
    </dgm:pt>
    <dgm:pt modelId="{B94BFA14-AF35-7E40-9133-DA13EC77EF67}" type="pres">
      <dgm:prSet presAssocID="{02DA5B86-06A3-064B-8498-FE2004467D51}" presName="spNode" presStyleCnt="0"/>
      <dgm:spPr/>
    </dgm:pt>
    <dgm:pt modelId="{A022BF58-04B1-8D49-A471-5230D3D929CF}" type="pres">
      <dgm:prSet presAssocID="{8268A3F2-3B0C-7C4C-A34D-0FB4E6D9395C}" presName="sibTrans" presStyleLbl="sibTrans1D1" presStyleIdx="2" presStyleCnt="4"/>
      <dgm:spPr/>
      <dgm:t>
        <a:bodyPr/>
        <a:lstStyle/>
        <a:p>
          <a:endParaRPr lang="en-US"/>
        </a:p>
      </dgm:t>
    </dgm:pt>
    <dgm:pt modelId="{1FB1FAB1-60B5-AD47-B9C8-2EB7983F32E8}" type="pres">
      <dgm:prSet presAssocID="{F68FE85A-DB61-3948-894A-BA96899114D9}" presName="node" presStyleLbl="node1" presStyleIdx="3" presStyleCnt="4">
        <dgm:presLayoutVars>
          <dgm:bulletEnabled val="1"/>
        </dgm:presLayoutVars>
      </dgm:prSet>
      <dgm:spPr/>
      <dgm:t>
        <a:bodyPr/>
        <a:lstStyle/>
        <a:p>
          <a:endParaRPr lang="en-US"/>
        </a:p>
      </dgm:t>
    </dgm:pt>
    <dgm:pt modelId="{0796E9B9-7B7F-BD4C-B358-AA4D0C1A8C27}" type="pres">
      <dgm:prSet presAssocID="{F68FE85A-DB61-3948-894A-BA96899114D9}" presName="spNode" presStyleCnt="0"/>
      <dgm:spPr/>
    </dgm:pt>
    <dgm:pt modelId="{05E47EF9-2229-BD4E-87A4-EA7CC2161A02}" type="pres">
      <dgm:prSet presAssocID="{C5213A65-20EC-374B-AE57-370CF142DED5}" presName="sibTrans" presStyleLbl="sibTrans1D1" presStyleIdx="3" presStyleCnt="4"/>
      <dgm:spPr/>
      <dgm:t>
        <a:bodyPr/>
        <a:lstStyle/>
        <a:p>
          <a:endParaRPr lang="en-US"/>
        </a:p>
      </dgm:t>
    </dgm:pt>
  </dgm:ptLst>
  <dgm:cxnLst>
    <dgm:cxn modelId="{7C27A668-BBB9-0745-B97A-89A8B340530B}" srcId="{26D0DDC0-2F25-014B-81F8-316E1F96A573}" destId="{F68FE85A-DB61-3948-894A-BA96899114D9}" srcOrd="3" destOrd="0" parTransId="{CE5C21CC-D0C6-8644-A6E8-E114E902FADF}" sibTransId="{C5213A65-20EC-374B-AE57-370CF142DED5}"/>
    <dgm:cxn modelId="{61246D84-4F13-454D-92C0-096DF1D6B544}" type="presOf" srcId="{0E18FD3C-2482-0A41-AEEC-A8CC35E8A821}" destId="{C3BCD727-1FF4-3E4B-B6F7-9FF408A8C019}" srcOrd="0" destOrd="0" presId="urn:microsoft.com/office/officeart/2005/8/layout/cycle6"/>
    <dgm:cxn modelId="{8B6C1404-4017-1448-85C7-8FD455008846}" type="presOf" srcId="{8268A3F2-3B0C-7C4C-A34D-0FB4E6D9395C}" destId="{A022BF58-04B1-8D49-A471-5230D3D929CF}" srcOrd="0" destOrd="0" presId="urn:microsoft.com/office/officeart/2005/8/layout/cycle6"/>
    <dgm:cxn modelId="{535A1E27-1B4E-5C4F-85A8-9347567A3D90}" type="presOf" srcId="{F68FE85A-DB61-3948-894A-BA96899114D9}" destId="{1FB1FAB1-60B5-AD47-B9C8-2EB7983F32E8}" srcOrd="0" destOrd="0" presId="urn:microsoft.com/office/officeart/2005/8/layout/cycle6"/>
    <dgm:cxn modelId="{2F39753A-3D76-5842-B61D-6CEE607BEDB9}" type="presOf" srcId="{19EA3615-ACEA-5B47-BF4E-F56100BDD992}" destId="{5E782883-E97A-834D-AC3C-8A33BE520B40}" srcOrd="0" destOrd="0" presId="urn:microsoft.com/office/officeart/2005/8/layout/cycle6"/>
    <dgm:cxn modelId="{A1E71E3C-C60D-9248-9B4C-4141217222B9}" type="presOf" srcId="{C5213A65-20EC-374B-AE57-370CF142DED5}" destId="{05E47EF9-2229-BD4E-87A4-EA7CC2161A02}" srcOrd="0" destOrd="0" presId="urn:microsoft.com/office/officeart/2005/8/layout/cycle6"/>
    <dgm:cxn modelId="{06EB23EE-508D-774B-93AD-42155449D767}" srcId="{26D0DDC0-2F25-014B-81F8-316E1F96A573}" destId="{19EA3615-ACEA-5B47-BF4E-F56100BDD992}" srcOrd="1" destOrd="0" parTransId="{78A0F730-43C4-B94B-9ADF-031C023A0327}" sibTransId="{9CBE12D8-7AAB-3B4A-8608-C00852687711}"/>
    <dgm:cxn modelId="{849BF056-711E-5A48-93C8-423C1852D6C6}" srcId="{26D0DDC0-2F25-014B-81F8-316E1F96A573}" destId="{02DA5B86-06A3-064B-8498-FE2004467D51}" srcOrd="2" destOrd="0" parTransId="{582EE6DB-6538-B64E-956C-7F117E64C631}" sibTransId="{8268A3F2-3B0C-7C4C-A34D-0FB4E6D9395C}"/>
    <dgm:cxn modelId="{AF3C8A04-D3B6-ED48-B011-22378FB69CE0}" srcId="{26D0DDC0-2F25-014B-81F8-316E1F96A573}" destId="{0E18FD3C-2482-0A41-AEEC-A8CC35E8A821}" srcOrd="0" destOrd="0" parTransId="{EC75F9E4-E9AC-604B-83B8-9511E8070A71}" sibTransId="{7799AC64-BBCB-194C-9F5E-F909BB5FAFAB}"/>
    <dgm:cxn modelId="{D6E8A2ED-D933-7E49-8D60-9626F6BE5AA8}" type="presOf" srcId="{7799AC64-BBCB-194C-9F5E-F909BB5FAFAB}" destId="{F231BCDF-3DE7-C849-A12A-CDB1CF047715}" srcOrd="0" destOrd="0" presId="urn:microsoft.com/office/officeart/2005/8/layout/cycle6"/>
    <dgm:cxn modelId="{EA026C35-CE15-7E4F-B556-D30C39E551D4}" type="presOf" srcId="{02DA5B86-06A3-064B-8498-FE2004467D51}" destId="{73EF56C4-FCA9-7443-8ED9-47D549FF5C9F}" srcOrd="0" destOrd="0" presId="urn:microsoft.com/office/officeart/2005/8/layout/cycle6"/>
    <dgm:cxn modelId="{1C128BFE-0FCD-784B-9102-7BE5F7C8FE7C}" type="presOf" srcId="{26D0DDC0-2F25-014B-81F8-316E1F96A573}" destId="{01DF5006-B55C-7745-AB03-265A6A17CD78}" srcOrd="0" destOrd="0" presId="urn:microsoft.com/office/officeart/2005/8/layout/cycle6"/>
    <dgm:cxn modelId="{C14D1B54-E157-3349-9312-D84705B71F53}" type="presOf" srcId="{9CBE12D8-7AAB-3B4A-8608-C00852687711}" destId="{6140B998-BED5-7D47-914F-8B9CA98C0A8A}" srcOrd="0" destOrd="0" presId="urn:microsoft.com/office/officeart/2005/8/layout/cycle6"/>
    <dgm:cxn modelId="{2638A511-A5AF-0347-9BE2-5233E1D1D1DA}" type="presParOf" srcId="{01DF5006-B55C-7745-AB03-265A6A17CD78}" destId="{C3BCD727-1FF4-3E4B-B6F7-9FF408A8C019}" srcOrd="0" destOrd="0" presId="urn:microsoft.com/office/officeart/2005/8/layout/cycle6"/>
    <dgm:cxn modelId="{B386B3E4-1410-8E41-8F1C-E2FC01F6553E}" type="presParOf" srcId="{01DF5006-B55C-7745-AB03-265A6A17CD78}" destId="{4D5BBBA8-12C9-D844-BA47-3A4C21A534EE}" srcOrd="1" destOrd="0" presId="urn:microsoft.com/office/officeart/2005/8/layout/cycle6"/>
    <dgm:cxn modelId="{AC4D8234-6BB1-1345-9BAD-303D01CC9962}" type="presParOf" srcId="{01DF5006-B55C-7745-AB03-265A6A17CD78}" destId="{F231BCDF-3DE7-C849-A12A-CDB1CF047715}" srcOrd="2" destOrd="0" presId="urn:microsoft.com/office/officeart/2005/8/layout/cycle6"/>
    <dgm:cxn modelId="{AFB60061-9301-0740-801D-7BA05200E160}" type="presParOf" srcId="{01DF5006-B55C-7745-AB03-265A6A17CD78}" destId="{5E782883-E97A-834D-AC3C-8A33BE520B40}" srcOrd="3" destOrd="0" presId="urn:microsoft.com/office/officeart/2005/8/layout/cycle6"/>
    <dgm:cxn modelId="{353D5778-C2F3-5445-AAF7-FBE6FEF76A21}" type="presParOf" srcId="{01DF5006-B55C-7745-AB03-265A6A17CD78}" destId="{3B13BBA5-F461-BF4E-A191-AD2ED9142BAC}" srcOrd="4" destOrd="0" presId="urn:microsoft.com/office/officeart/2005/8/layout/cycle6"/>
    <dgm:cxn modelId="{8DC04D50-42D5-FF4F-BE6E-946B79ED3070}" type="presParOf" srcId="{01DF5006-B55C-7745-AB03-265A6A17CD78}" destId="{6140B998-BED5-7D47-914F-8B9CA98C0A8A}" srcOrd="5" destOrd="0" presId="urn:microsoft.com/office/officeart/2005/8/layout/cycle6"/>
    <dgm:cxn modelId="{40492D41-751A-4E43-B559-76095B1A6BE9}" type="presParOf" srcId="{01DF5006-B55C-7745-AB03-265A6A17CD78}" destId="{73EF56C4-FCA9-7443-8ED9-47D549FF5C9F}" srcOrd="6" destOrd="0" presId="urn:microsoft.com/office/officeart/2005/8/layout/cycle6"/>
    <dgm:cxn modelId="{F9DEC056-E7A4-994B-AC20-7673F612ABDD}" type="presParOf" srcId="{01DF5006-B55C-7745-AB03-265A6A17CD78}" destId="{B94BFA14-AF35-7E40-9133-DA13EC77EF67}" srcOrd="7" destOrd="0" presId="urn:microsoft.com/office/officeart/2005/8/layout/cycle6"/>
    <dgm:cxn modelId="{A67F0162-8018-4B4C-AA1A-5F544DA6257F}" type="presParOf" srcId="{01DF5006-B55C-7745-AB03-265A6A17CD78}" destId="{A022BF58-04B1-8D49-A471-5230D3D929CF}" srcOrd="8" destOrd="0" presId="urn:microsoft.com/office/officeart/2005/8/layout/cycle6"/>
    <dgm:cxn modelId="{E59765C7-5C59-F946-92D0-DD642176D9EC}" type="presParOf" srcId="{01DF5006-B55C-7745-AB03-265A6A17CD78}" destId="{1FB1FAB1-60B5-AD47-B9C8-2EB7983F32E8}" srcOrd="9" destOrd="0" presId="urn:microsoft.com/office/officeart/2005/8/layout/cycle6"/>
    <dgm:cxn modelId="{49FD8FA7-5CDB-6948-A291-4EF9A434BAD7}" type="presParOf" srcId="{01DF5006-B55C-7745-AB03-265A6A17CD78}" destId="{0796E9B9-7B7F-BD4C-B358-AA4D0C1A8C27}" srcOrd="10" destOrd="0" presId="urn:microsoft.com/office/officeart/2005/8/layout/cycle6"/>
    <dgm:cxn modelId="{B5838ABC-B022-464E-9680-0F33CABFA3F6}" type="presParOf" srcId="{01DF5006-B55C-7745-AB03-265A6A17CD78}" destId="{05E47EF9-2229-BD4E-87A4-EA7CC2161A02}"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CD727-1FF4-3E4B-B6F7-9FF408A8C019}">
      <dsp:nvSpPr>
        <dsp:cNvPr id="0" name=""/>
        <dsp:cNvSpPr/>
      </dsp:nvSpPr>
      <dsp:spPr>
        <a:xfrm>
          <a:off x="4348315" y="131703"/>
          <a:ext cx="1685590" cy="1095633"/>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solidFill>
                <a:schemeClr val="accent6"/>
              </a:solidFill>
            </a:rPr>
            <a:t>Cashflow</a:t>
          </a:r>
        </a:p>
      </dsp:txBody>
      <dsp:txXfrm>
        <a:off x="4401799" y="185187"/>
        <a:ext cx="1578622" cy="988665"/>
      </dsp:txXfrm>
    </dsp:sp>
    <dsp:sp modelId="{F231BCDF-3DE7-C849-A12A-CDB1CF047715}">
      <dsp:nvSpPr>
        <dsp:cNvPr id="0" name=""/>
        <dsp:cNvSpPr/>
      </dsp:nvSpPr>
      <dsp:spPr>
        <a:xfrm>
          <a:off x="3451770" y="732921"/>
          <a:ext cx="3618012" cy="3618012"/>
        </a:xfrm>
        <a:custGeom>
          <a:avLst/>
          <a:gdLst/>
          <a:ahLst/>
          <a:cxnLst/>
          <a:rect l="0" t="0" r="0" b="0"/>
          <a:pathLst>
            <a:path>
              <a:moveTo>
                <a:pt x="2593528" y="178966"/>
              </a:moveTo>
              <a:arcTo wR="1809006" hR="1809006" stAng="17742064" swAng="240233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782883-E97A-834D-AC3C-8A33BE520B40}">
      <dsp:nvSpPr>
        <dsp:cNvPr id="0" name=""/>
        <dsp:cNvSpPr/>
      </dsp:nvSpPr>
      <dsp:spPr>
        <a:xfrm>
          <a:off x="6157321" y="1810171"/>
          <a:ext cx="1685590" cy="109563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Internal Operations</a:t>
          </a:r>
        </a:p>
      </dsp:txBody>
      <dsp:txXfrm>
        <a:off x="6210805" y="1863655"/>
        <a:ext cx="1578622" cy="988665"/>
      </dsp:txXfrm>
    </dsp:sp>
    <dsp:sp modelId="{6140B998-BED5-7D47-914F-8B9CA98C0A8A}">
      <dsp:nvSpPr>
        <dsp:cNvPr id="0" name=""/>
        <dsp:cNvSpPr/>
      </dsp:nvSpPr>
      <dsp:spPr>
        <a:xfrm>
          <a:off x="3382104" y="548982"/>
          <a:ext cx="3618012" cy="3618012"/>
        </a:xfrm>
        <a:custGeom>
          <a:avLst/>
          <a:gdLst/>
          <a:ahLst/>
          <a:cxnLst/>
          <a:rect l="0" t="0" r="0" b="0"/>
          <a:pathLst>
            <a:path>
              <a:moveTo>
                <a:pt x="3528863" y="2369892"/>
              </a:moveTo>
              <a:arcTo wR="1809006" hR="1809006" stAng="1083743" swAng="2624101"/>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EF56C4-FCA9-7443-8ED9-47D549FF5C9F}">
      <dsp:nvSpPr>
        <dsp:cNvPr id="0" name=""/>
        <dsp:cNvSpPr/>
      </dsp:nvSpPr>
      <dsp:spPr>
        <a:xfrm>
          <a:off x="4348315" y="3619177"/>
          <a:ext cx="1685590" cy="1095633"/>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Innovation &amp; Learning</a:t>
          </a:r>
        </a:p>
      </dsp:txBody>
      <dsp:txXfrm>
        <a:off x="4401799" y="3672661"/>
        <a:ext cx="1578622" cy="988665"/>
      </dsp:txXfrm>
    </dsp:sp>
    <dsp:sp modelId="{A022BF58-04B1-8D49-A471-5230D3D929CF}">
      <dsp:nvSpPr>
        <dsp:cNvPr id="0" name=""/>
        <dsp:cNvSpPr/>
      </dsp:nvSpPr>
      <dsp:spPr>
        <a:xfrm>
          <a:off x="3382104" y="548982"/>
          <a:ext cx="3618012" cy="3618012"/>
        </a:xfrm>
        <a:custGeom>
          <a:avLst/>
          <a:gdLst/>
          <a:ahLst/>
          <a:cxnLst/>
          <a:rect l="0" t="0" r="0" b="0"/>
          <a:pathLst>
            <a:path>
              <a:moveTo>
                <a:pt x="954086" y="3403250"/>
              </a:moveTo>
              <a:arcTo wR="1809006" hR="1809006" stAng="7092156" swAng="2624101"/>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FB1FAB1-60B5-AD47-B9C8-2EB7983F32E8}">
      <dsp:nvSpPr>
        <dsp:cNvPr id="0" name=""/>
        <dsp:cNvSpPr/>
      </dsp:nvSpPr>
      <dsp:spPr>
        <a:xfrm>
          <a:off x="2539309" y="1810171"/>
          <a:ext cx="1685590" cy="1095633"/>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Win &amp; Keep Customers</a:t>
          </a:r>
        </a:p>
      </dsp:txBody>
      <dsp:txXfrm>
        <a:off x="2592793" y="1863655"/>
        <a:ext cx="1578622" cy="988665"/>
      </dsp:txXfrm>
    </dsp:sp>
    <dsp:sp modelId="{05E47EF9-2229-BD4E-87A4-EA7CC2161A02}">
      <dsp:nvSpPr>
        <dsp:cNvPr id="0" name=""/>
        <dsp:cNvSpPr/>
      </dsp:nvSpPr>
      <dsp:spPr>
        <a:xfrm>
          <a:off x="3312438" y="732921"/>
          <a:ext cx="3618012" cy="3618012"/>
        </a:xfrm>
        <a:custGeom>
          <a:avLst/>
          <a:gdLst/>
          <a:ahLst/>
          <a:cxnLst/>
          <a:rect l="0" t="0" r="0" b="0"/>
          <a:pathLst>
            <a:path>
              <a:moveTo>
                <a:pt x="159753" y="1065723"/>
              </a:moveTo>
              <a:arcTo wR="1809006" hR="1809006" stAng="12255603" swAng="2402333"/>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14D8E-10C4-44F0-A88E-8F01AD6F6893}" type="datetimeFigureOut">
              <a:rPr lang="en-US" smtClean="0"/>
              <a:t>01-Feb-19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DF906-E50A-491C-A44B-A7A6A7047C82}" type="slidenum">
              <a:rPr lang="en-US" smtClean="0"/>
              <a:t>‹#›</a:t>
            </a:fld>
            <a:endParaRPr lang="en-US"/>
          </a:p>
        </p:txBody>
      </p:sp>
    </p:spTree>
    <p:extLst>
      <p:ext uri="{BB962C8B-B14F-4D97-AF65-F5344CB8AC3E}">
        <p14:creationId xmlns:p14="http://schemas.microsoft.com/office/powerpoint/2010/main" val="322563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forms/d/e/1FAIpQLSdEG188HVaTCsZbip5C4y2TiHj0_icOoBXcsQDjIHWLtrAxWA/viewfor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Wireframes, Google sheets</a:t>
            </a:r>
            <a:r>
              <a:rPr lang="en-US"/>
              <a:t>, etc</a:t>
            </a:r>
            <a:endParaRPr lang="en-US" dirty="0"/>
          </a:p>
        </p:txBody>
      </p:sp>
      <p:sp>
        <p:nvSpPr>
          <p:cNvPr id="4" name="Slide Number Placeholder 3"/>
          <p:cNvSpPr>
            <a:spLocks noGrp="1"/>
          </p:cNvSpPr>
          <p:nvPr>
            <p:ph type="sldNum" sz="quarter" idx="5"/>
          </p:nvPr>
        </p:nvSpPr>
        <p:spPr/>
        <p:txBody>
          <a:bodyPr/>
          <a:lstStyle/>
          <a:p>
            <a:fld id="{C7DDF906-E50A-491C-A44B-A7A6A7047C82}" type="slidenum">
              <a:rPr lang="en-US" smtClean="0"/>
              <a:t>4</a:t>
            </a:fld>
            <a:endParaRPr lang="en-US"/>
          </a:p>
        </p:txBody>
      </p:sp>
    </p:spTree>
    <p:extLst>
      <p:ext uri="{BB962C8B-B14F-4D97-AF65-F5344CB8AC3E}">
        <p14:creationId xmlns:p14="http://schemas.microsoft.com/office/powerpoint/2010/main" val="833498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Wireframes, Google sheets</a:t>
            </a:r>
            <a:r>
              <a:rPr lang="en-US"/>
              <a:t>, etc</a:t>
            </a:r>
            <a:endParaRPr lang="en-US" dirty="0"/>
          </a:p>
        </p:txBody>
      </p:sp>
      <p:sp>
        <p:nvSpPr>
          <p:cNvPr id="4" name="Slide Number Placeholder 3"/>
          <p:cNvSpPr>
            <a:spLocks noGrp="1"/>
          </p:cNvSpPr>
          <p:nvPr>
            <p:ph type="sldNum" sz="quarter" idx="5"/>
          </p:nvPr>
        </p:nvSpPr>
        <p:spPr/>
        <p:txBody>
          <a:bodyPr/>
          <a:lstStyle/>
          <a:p>
            <a:fld id="{C7DDF906-E50A-491C-A44B-A7A6A7047C82}" type="slidenum">
              <a:rPr lang="en-US" smtClean="0"/>
              <a:t>5</a:t>
            </a:fld>
            <a:endParaRPr lang="en-US"/>
          </a:p>
        </p:txBody>
      </p:sp>
    </p:spTree>
    <p:extLst>
      <p:ext uri="{BB962C8B-B14F-4D97-AF65-F5344CB8AC3E}">
        <p14:creationId xmlns:p14="http://schemas.microsoft.com/office/powerpoint/2010/main" val="210182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a:solidFill>
                  <a:schemeClr val="accent4">
                    <a:lumMod val="75000"/>
                  </a:schemeClr>
                </a:solidFill>
                <a:hlinkClick r:id="rId3"/>
              </a:rPr>
              <a:t>https</a:t>
            </a:r>
            <a:r>
              <a:rPr lang="sv-SE" sz="1200">
                <a:solidFill>
                  <a:schemeClr val="accent4">
                    <a:lumMod val="75000"/>
                  </a:schemeClr>
                </a:solidFill>
                <a:hlinkClick r:id="rId3"/>
              </a:rPr>
              <a:t>://docs.google.com/forms/d/e/1FAIpQLSdEG188HVaTCsZbip5C4y2TiHj0_icOoBXcsQDjIHWLtrAxWA/viewform</a:t>
            </a:r>
            <a:endParaRPr lang="sv-SE" sz="1200">
              <a:solidFill>
                <a:schemeClr val="accent4">
                  <a:lumMod val="75000"/>
                </a:schemeClr>
              </a:solidFill>
            </a:endParaRPr>
          </a:p>
          <a:p>
            <a:endParaRPr lang="sv-SE" dirty="0"/>
          </a:p>
        </p:txBody>
      </p:sp>
      <p:sp>
        <p:nvSpPr>
          <p:cNvPr id="4" name="Platshållare för bildnummer 3"/>
          <p:cNvSpPr>
            <a:spLocks noGrp="1"/>
          </p:cNvSpPr>
          <p:nvPr>
            <p:ph type="sldNum" sz="quarter" idx="10"/>
          </p:nvPr>
        </p:nvSpPr>
        <p:spPr/>
        <p:txBody>
          <a:bodyPr/>
          <a:lstStyle/>
          <a:p>
            <a:fld id="{17B0BF3B-C597-F945-AA7D-B32964A5A33B}" type="slidenum">
              <a:rPr lang="sv-SE" smtClean="0"/>
              <a:t>16</a:t>
            </a:fld>
            <a:endParaRPr lang="sv-SE" dirty="0"/>
          </a:p>
        </p:txBody>
      </p:sp>
    </p:spTree>
    <p:extLst>
      <p:ext uri="{BB962C8B-B14F-4D97-AF65-F5344CB8AC3E}">
        <p14:creationId xmlns:p14="http://schemas.microsoft.com/office/powerpoint/2010/main" val="67954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5120DF-0CB6-472A-AEE5-64C5C22C005A}" type="datetimeFigureOut">
              <a:rPr lang="en-US" smtClean="0"/>
              <a:t>01-Feb-19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35D7B-2C0E-4E14-AA83-E7D9566386E1}" type="slidenum">
              <a:rPr lang="en-US" smtClean="0"/>
              <a:t>‹#›</a:t>
            </a:fld>
            <a:endParaRPr lang="en-US"/>
          </a:p>
        </p:txBody>
      </p:sp>
    </p:spTree>
    <p:extLst>
      <p:ext uri="{BB962C8B-B14F-4D97-AF65-F5344CB8AC3E}">
        <p14:creationId xmlns:p14="http://schemas.microsoft.com/office/powerpoint/2010/main" val="306986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5120DF-0CB6-472A-AEE5-64C5C22C005A}" type="datetimeFigureOut">
              <a:rPr lang="en-US" smtClean="0"/>
              <a:t>01-Feb-19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35D7B-2C0E-4E14-AA83-E7D9566386E1}" type="slidenum">
              <a:rPr lang="en-US" smtClean="0"/>
              <a:t>‹#›</a:t>
            </a:fld>
            <a:endParaRPr lang="en-US"/>
          </a:p>
        </p:txBody>
      </p:sp>
    </p:spTree>
    <p:extLst>
      <p:ext uri="{BB962C8B-B14F-4D97-AF65-F5344CB8AC3E}">
        <p14:creationId xmlns:p14="http://schemas.microsoft.com/office/powerpoint/2010/main" val="225793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5120DF-0CB6-472A-AEE5-64C5C22C005A}" type="datetimeFigureOut">
              <a:rPr lang="en-US" smtClean="0"/>
              <a:t>01-Feb-19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35D7B-2C0E-4E14-AA83-E7D9566386E1}" type="slidenum">
              <a:rPr lang="en-US" smtClean="0"/>
              <a:t>‹#›</a:t>
            </a:fld>
            <a:endParaRPr lang="en-US"/>
          </a:p>
        </p:txBody>
      </p:sp>
    </p:spTree>
    <p:extLst>
      <p:ext uri="{BB962C8B-B14F-4D97-AF65-F5344CB8AC3E}">
        <p14:creationId xmlns:p14="http://schemas.microsoft.com/office/powerpoint/2010/main" val="1106232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5120DF-0CB6-472A-AEE5-64C5C22C005A}" type="datetimeFigureOut">
              <a:rPr lang="en-US" smtClean="0"/>
              <a:t>01-Feb-19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35D7B-2C0E-4E14-AA83-E7D9566386E1}" type="slidenum">
              <a:rPr lang="en-US" smtClean="0"/>
              <a:t>‹#›</a:t>
            </a:fld>
            <a:endParaRPr lang="en-US"/>
          </a:p>
        </p:txBody>
      </p:sp>
    </p:spTree>
    <p:extLst>
      <p:ext uri="{BB962C8B-B14F-4D97-AF65-F5344CB8AC3E}">
        <p14:creationId xmlns:p14="http://schemas.microsoft.com/office/powerpoint/2010/main" val="303487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5120DF-0CB6-472A-AEE5-64C5C22C005A}" type="datetimeFigureOut">
              <a:rPr lang="en-US" smtClean="0"/>
              <a:t>01-Feb-19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35D7B-2C0E-4E14-AA83-E7D9566386E1}" type="slidenum">
              <a:rPr lang="en-US" smtClean="0"/>
              <a:t>‹#›</a:t>
            </a:fld>
            <a:endParaRPr lang="en-US"/>
          </a:p>
        </p:txBody>
      </p:sp>
    </p:spTree>
    <p:extLst>
      <p:ext uri="{BB962C8B-B14F-4D97-AF65-F5344CB8AC3E}">
        <p14:creationId xmlns:p14="http://schemas.microsoft.com/office/powerpoint/2010/main" val="411773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5120DF-0CB6-472A-AEE5-64C5C22C005A}" type="datetimeFigureOut">
              <a:rPr lang="en-US" smtClean="0"/>
              <a:t>01-Feb-19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35D7B-2C0E-4E14-AA83-E7D9566386E1}" type="slidenum">
              <a:rPr lang="en-US" smtClean="0"/>
              <a:t>‹#›</a:t>
            </a:fld>
            <a:endParaRPr lang="en-US"/>
          </a:p>
        </p:txBody>
      </p:sp>
    </p:spTree>
    <p:extLst>
      <p:ext uri="{BB962C8B-B14F-4D97-AF65-F5344CB8AC3E}">
        <p14:creationId xmlns:p14="http://schemas.microsoft.com/office/powerpoint/2010/main" val="414123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5120DF-0CB6-472A-AEE5-64C5C22C005A}" type="datetimeFigureOut">
              <a:rPr lang="en-US" smtClean="0"/>
              <a:t>01-Feb-19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435D7B-2C0E-4E14-AA83-E7D9566386E1}" type="slidenum">
              <a:rPr lang="en-US" smtClean="0"/>
              <a:t>‹#›</a:t>
            </a:fld>
            <a:endParaRPr lang="en-US"/>
          </a:p>
        </p:txBody>
      </p:sp>
    </p:spTree>
    <p:extLst>
      <p:ext uri="{BB962C8B-B14F-4D97-AF65-F5344CB8AC3E}">
        <p14:creationId xmlns:p14="http://schemas.microsoft.com/office/powerpoint/2010/main" val="2886744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5120DF-0CB6-472A-AEE5-64C5C22C005A}" type="datetimeFigureOut">
              <a:rPr lang="en-US" smtClean="0"/>
              <a:t>01-Feb-19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435D7B-2C0E-4E14-AA83-E7D9566386E1}" type="slidenum">
              <a:rPr lang="en-US" smtClean="0"/>
              <a:t>‹#›</a:t>
            </a:fld>
            <a:endParaRPr lang="en-US"/>
          </a:p>
        </p:txBody>
      </p:sp>
    </p:spTree>
    <p:extLst>
      <p:ext uri="{BB962C8B-B14F-4D97-AF65-F5344CB8AC3E}">
        <p14:creationId xmlns:p14="http://schemas.microsoft.com/office/powerpoint/2010/main" val="366856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120DF-0CB6-472A-AEE5-64C5C22C005A}" type="datetimeFigureOut">
              <a:rPr lang="en-US" smtClean="0"/>
              <a:t>01-Feb-19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435D7B-2C0E-4E14-AA83-E7D9566386E1}" type="slidenum">
              <a:rPr lang="en-US" smtClean="0"/>
              <a:t>‹#›</a:t>
            </a:fld>
            <a:endParaRPr lang="en-US"/>
          </a:p>
        </p:txBody>
      </p:sp>
    </p:spTree>
    <p:extLst>
      <p:ext uri="{BB962C8B-B14F-4D97-AF65-F5344CB8AC3E}">
        <p14:creationId xmlns:p14="http://schemas.microsoft.com/office/powerpoint/2010/main" val="395477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5120DF-0CB6-472A-AEE5-64C5C22C005A}" type="datetimeFigureOut">
              <a:rPr lang="en-US" smtClean="0"/>
              <a:t>01-Feb-19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35D7B-2C0E-4E14-AA83-E7D9566386E1}" type="slidenum">
              <a:rPr lang="en-US" smtClean="0"/>
              <a:t>‹#›</a:t>
            </a:fld>
            <a:endParaRPr lang="en-US"/>
          </a:p>
        </p:txBody>
      </p:sp>
    </p:spTree>
    <p:extLst>
      <p:ext uri="{BB962C8B-B14F-4D97-AF65-F5344CB8AC3E}">
        <p14:creationId xmlns:p14="http://schemas.microsoft.com/office/powerpoint/2010/main" val="248632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5120DF-0CB6-472A-AEE5-64C5C22C005A}" type="datetimeFigureOut">
              <a:rPr lang="en-US" smtClean="0"/>
              <a:t>01-Feb-19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35D7B-2C0E-4E14-AA83-E7D9566386E1}" type="slidenum">
              <a:rPr lang="en-US" smtClean="0"/>
              <a:t>‹#›</a:t>
            </a:fld>
            <a:endParaRPr lang="en-US"/>
          </a:p>
        </p:txBody>
      </p:sp>
    </p:spTree>
    <p:extLst>
      <p:ext uri="{BB962C8B-B14F-4D97-AF65-F5344CB8AC3E}">
        <p14:creationId xmlns:p14="http://schemas.microsoft.com/office/powerpoint/2010/main" val="374855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120DF-0CB6-472A-AEE5-64C5C22C005A}" type="datetimeFigureOut">
              <a:rPr lang="en-US" smtClean="0"/>
              <a:t>01-Feb-19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35D7B-2C0E-4E14-AA83-E7D9566386E1}" type="slidenum">
              <a:rPr lang="en-US" smtClean="0"/>
              <a:t>‹#›</a:t>
            </a:fld>
            <a:endParaRPr lang="en-US"/>
          </a:p>
        </p:txBody>
      </p:sp>
    </p:spTree>
    <p:extLst>
      <p:ext uri="{BB962C8B-B14F-4D97-AF65-F5344CB8AC3E}">
        <p14:creationId xmlns:p14="http://schemas.microsoft.com/office/powerpoint/2010/main" val="2567046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hyperlink" Target="https://docs.google.com/forms/d/e/1FAIpQLSdEG188HVaTCsZbip5C4y2TiHj0_icOoBXcsQDjIHWLtrAxWA/viewfor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mailto:mlf@alum.mit.edu"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womenandtrade@intracen.org"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mailto:equals@itu.in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ranklincovey.com/the-7-habits/habit-2.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forbes.com/sites/kevinkruse/2012/10/16/quotes-on-leadership/#716634362fe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 y="5"/>
            <a:ext cx="12187255" cy="6857995"/>
          </a:xfrm>
          <a:prstGeom prst="rect">
            <a:avLst/>
          </a:prstGeom>
        </p:spPr>
      </p:pic>
      <p:sp>
        <p:nvSpPr>
          <p:cNvPr id="2" name="Rectangle 1"/>
          <p:cNvSpPr/>
          <p:nvPr/>
        </p:nvSpPr>
        <p:spPr>
          <a:xfrm>
            <a:off x="901521" y="38710"/>
            <a:ext cx="6040192" cy="759854"/>
          </a:xfrm>
          <a:prstGeom prst="rect">
            <a:avLst/>
          </a:prstGeom>
          <a:solidFill>
            <a:srgbClr val="5D2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75" y="1304650"/>
            <a:ext cx="10542341" cy="2635585"/>
          </a:xfrm>
          <a:prstGeom prst="rect">
            <a:avLst/>
          </a:prstGeom>
        </p:spPr>
      </p:pic>
      <p:sp>
        <p:nvSpPr>
          <p:cNvPr id="7" name="TextBox 6"/>
          <p:cNvSpPr txBox="1"/>
          <p:nvPr/>
        </p:nvSpPr>
        <p:spPr>
          <a:xfrm>
            <a:off x="2261061" y="4339243"/>
            <a:ext cx="7398327" cy="1938992"/>
          </a:xfrm>
          <a:prstGeom prst="rect">
            <a:avLst/>
          </a:prstGeom>
          <a:noFill/>
        </p:spPr>
        <p:txBody>
          <a:bodyPr wrap="square" rtlCol="0">
            <a:spAutoFit/>
          </a:bodyPr>
          <a:lstStyle/>
          <a:p>
            <a:pPr algn="ctr"/>
            <a:r>
              <a:rPr lang="en-US" sz="2400" dirty="0"/>
              <a:t>Session # 3: “Strategic Management”</a:t>
            </a:r>
            <a:br>
              <a:rPr lang="en-US" sz="2400" dirty="0"/>
            </a:br>
            <a:r>
              <a:rPr lang="en-US" sz="2400" dirty="0"/>
              <a:t>30 January 2019</a:t>
            </a:r>
          </a:p>
          <a:p>
            <a:pPr algn="ctr"/>
            <a:r>
              <a:rPr lang="en-US" sz="2400" dirty="0"/>
              <a:t>16:00-17:00 </a:t>
            </a:r>
          </a:p>
          <a:p>
            <a:pPr algn="ctr"/>
            <a:endParaRPr lang="en-US" sz="2400" dirty="0"/>
          </a:p>
          <a:p>
            <a:pPr algn="ctr"/>
            <a:r>
              <a:rPr lang="en-US" sz="2400" dirty="0"/>
              <a:t>Hosted by ITC and People-Centered Internet </a:t>
            </a:r>
            <a:endParaRPr lang="en-GB" sz="2400" dirty="0"/>
          </a:p>
        </p:txBody>
      </p:sp>
    </p:spTree>
    <p:extLst>
      <p:ext uri="{BB962C8B-B14F-4D97-AF65-F5344CB8AC3E}">
        <p14:creationId xmlns:p14="http://schemas.microsoft.com/office/powerpoint/2010/main" val="3696017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
            <a:ext cx="12187255" cy="6857995"/>
          </a:xfrm>
          <a:prstGeom prst="rect">
            <a:avLst/>
          </a:prstGeom>
        </p:spPr>
      </p:pic>
      <p:pic>
        <p:nvPicPr>
          <p:cNvPr id="5" name="Content Placeholder 4" descr="A close up of a map&#10;&#10;Description automatically generated">
            <a:extLst>
              <a:ext uri="{FF2B5EF4-FFF2-40B4-BE49-F238E27FC236}">
                <a16:creationId xmlns:a16="http://schemas.microsoft.com/office/drawing/2014/main" id="{298BCDC5-D486-E647-97DD-8F516411D787}"/>
              </a:ext>
            </a:extLst>
          </p:cNvPr>
          <p:cNvPicPr>
            <a:picLocks noGrp="1" noChangeAspect="1"/>
          </p:cNvPicPr>
          <p:nvPr>
            <p:ph idx="1"/>
          </p:nvPr>
        </p:nvPicPr>
        <p:blipFill rotWithShape="1">
          <a:blip r:embed="rId3"/>
          <a:srcRect l="26739" t="1" r="5820" b="1"/>
          <a:stretch/>
        </p:blipFill>
        <p:spPr>
          <a:xfrm>
            <a:off x="1213831" y="1092264"/>
            <a:ext cx="9759592" cy="4666928"/>
          </a:xfrm>
          <a:prstGeom prst="rect">
            <a:avLst/>
          </a:prstGeom>
        </p:spPr>
      </p:pic>
      <p:sp>
        <p:nvSpPr>
          <p:cNvPr id="2" name="Title 1">
            <a:extLst>
              <a:ext uri="{FF2B5EF4-FFF2-40B4-BE49-F238E27FC236}">
                <a16:creationId xmlns:a16="http://schemas.microsoft.com/office/drawing/2014/main" id="{A06E64C2-BB6C-C747-8C22-4DF51BCF1AA3}"/>
              </a:ext>
            </a:extLst>
          </p:cNvPr>
          <p:cNvSpPr>
            <a:spLocks noGrp="1"/>
          </p:cNvSpPr>
          <p:nvPr>
            <p:ph type="title"/>
          </p:nvPr>
        </p:nvSpPr>
        <p:spPr>
          <a:xfrm>
            <a:off x="6295868" y="4066908"/>
            <a:ext cx="4968964" cy="1829023"/>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p>
            <a:r>
              <a:rPr lang="en-US" sz="2400" b="1" dirty="0">
                <a:solidFill>
                  <a:schemeClr val="accent2"/>
                </a:solidFill>
              </a:rPr>
              <a:t>How are we organizing ourselves so we can create products and services that generate income?</a:t>
            </a:r>
            <a:br>
              <a:rPr lang="en-US" sz="2400" b="1" dirty="0">
                <a:solidFill>
                  <a:schemeClr val="accent2"/>
                </a:solidFill>
              </a:rPr>
            </a:br>
            <a:r>
              <a:rPr lang="en-US" sz="2400" b="1" dirty="0">
                <a:solidFill>
                  <a:schemeClr val="accent2"/>
                </a:solidFill>
              </a:rPr>
              <a:t>How can we keep our costs to a minimum and deliver value?</a:t>
            </a:r>
            <a:r>
              <a:rPr lang="en-US" sz="2400" dirty="0">
                <a:solidFill>
                  <a:srgbClr val="000000"/>
                </a:solidFill>
              </a:rPr>
              <a:t/>
            </a:r>
            <a:br>
              <a:rPr lang="en-US" sz="2400" dirty="0">
                <a:solidFill>
                  <a:srgbClr val="000000"/>
                </a:solidFill>
              </a:rPr>
            </a:br>
            <a:r>
              <a:rPr lang="en-US" sz="2400" dirty="0">
                <a:solidFill>
                  <a:srgbClr val="000000"/>
                </a:solidFill>
              </a:rPr>
              <a:t/>
            </a:r>
            <a:br>
              <a:rPr lang="en-US" sz="2400" dirty="0">
                <a:solidFill>
                  <a:srgbClr val="000000"/>
                </a:solidFill>
              </a:rPr>
            </a:br>
            <a:endParaRPr lang="en-US" sz="2400" dirty="0">
              <a:solidFill>
                <a:srgbClr val="000000"/>
              </a:solidFill>
            </a:endParaRPr>
          </a:p>
        </p:txBody>
      </p:sp>
      <p:sp>
        <p:nvSpPr>
          <p:cNvPr id="6" name="Oval 5">
            <a:extLst>
              <a:ext uri="{FF2B5EF4-FFF2-40B4-BE49-F238E27FC236}">
                <a16:creationId xmlns:a16="http://schemas.microsoft.com/office/drawing/2014/main" id="{D455A35C-5CF3-8342-8183-D702B1D38393}"/>
              </a:ext>
            </a:extLst>
          </p:cNvPr>
          <p:cNvSpPr/>
          <p:nvPr/>
        </p:nvSpPr>
        <p:spPr>
          <a:xfrm>
            <a:off x="8711330" y="2753375"/>
            <a:ext cx="2420471" cy="134470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9E9AF30F-73D3-F549-97EA-28E89ADDF7D7}"/>
              </a:ext>
            </a:extLst>
          </p:cNvPr>
          <p:cNvCxnSpPr/>
          <p:nvPr/>
        </p:nvCxnSpPr>
        <p:spPr>
          <a:xfrm>
            <a:off x="7318402" y="2883567"/>
            <a:ext cx="0" cy="118334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4C1F388-589A-8E42-A816-2DEED90C42C9}"/>
              </a:ext>
            </a:extLst>
          </p:cNvPr>
          <p:cNvSpPr txBox="1"/>
          <p:nvPr/>
        </p:nvSpPr>
        <p:spPr>
          <a:xfrm>
            <a:off x="4487610" y="5835134"/>
            <a:ext cx="6644191" cy="369332"/>
          </a:xfrm>
          <a:prstGeom prst="rect">
            <a:avLst/>
          </a:prstGeom>
          <a:noFill/>
        </p:spPr>
        <p:txBody>
          <a:bodyPr wrap="none" rtlCol="0">
            <a:spAutoFit/>
          </a:bodyPr>
          <a:lstStyle/>
          <a:p>
            <a:r>
              <a:rPr lang="en-US" b="1" dirty="0"/>
              <a:t>Reference: https://www.ondeck.com/resources/what-is-operations</a:t>
            </a:r>
          </a:p>
        </p:txBody>
      </p:sp>
      <p:sp>
        <p:nvSpPr>
          <p:cNvPr id="11" name="Footer Placeholder 10">
            <a:extLst>
              <a:ext uri="{FF2B5EF4-FFF2-40B4-BE49-F238E27FC236}">
                <a16:creationId xmlns:a16="http://schemas.microsoft.com/office/drawing/2014/main" id="{BBEC15C0-A2CA-0C4A-BCB7-BA1160722438}"/>
              </a:ext>
            </a:extLst>
          </p:cNvPr>
          <p:cNvSpPr>
            <a:spLocks noGrp="1"/>
          </p:cNvSpPr>
          <p:nvPr>
            <p:ph type="ftr" sz="quarter" idx="11"/>
          </p:nvPr>
        </p:nvSpPr>
        <p:spPr/>
        <p:txBody>
          <a:bodyPr/>
          <a:lstStyle/>
          <a:p>
            <a:r>
              <a:rPr lang="en-US" dirty="0"/>
              <a:t>People Centered Internet https://PeopleCentered.net Mei Lin Fung -    mlf@alum.mit.edu</a:t>
            </a:r>
          </a:p>
        </p:txBody>
      </p:sp>
      <p:sp>
        <p:nvSpPr>
          <p:cNvPr id="13" name="Slide Number Placeholder 12">
            <a:extLst>
              <a:ext uri="{FF2B5EF4-FFF2-40B4-BE49-F238E27FC236}">
                <a16:creationId xmlns:a16="http://schemas.microsoft.com/office/drawing/2014/main" id="{83055D71-DE12-8A47-9B33-16A778DE90C3}"/>
              </a:ext>
            </a:extLst>
          </p:cNvPr>
          <p:cNvSpPr>
            <a:spLocks noGrp="1"/>
          </p:cNvSpPr>
          <p:nvPr>
            <p:ph type="sldNum" sz="quarter" idx="12"/>
          </p:nvPr>
        </p:nvSpPr>
        <p:spPr/>
        <p:txBody>
          <a:bodyPr/>
          <a:lstStyle/>
          <a:p>
            <a:fld id="{F6CC2046-FB71-614A-9398-14A855BF2958}" type="slidenum">
              <a:rPr lang="en-US" smtClean="0"/>
              <a:t>10</a:t>
            </a:fld>
            <a:endParaRPr lang="en-US" dirty="0"/>
          </a:p>
        </p:txBody>
      </p:sp>
    </p:spTree>
    <p:extLst>
      <p:ext uri="{BB962C8B-B14F-4D97-AF65-F5344CB8AC3E}">
        <p14:creationId xmlns:p14="http://schemas.microsoft.com/office/powerpoint/2010/main" val="371529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
            <a:ext cx="12187255" cy="6857995"/>
          </a:xfrm>
          <a:prstGeom prst="rect">
            <a:avLst/>
          </a:prstGeom>
        </p:spPr>
      </p:pic>
      <p:pic>
        <p:nvPicPr>
          <p:cNvPr id="5" name="Content Placeholder 4" descr="A close up of a map&#10;&#10;Description automatically generated">
            <a:extLst>
              <a:ext uri="{FF2B5EF4-FFF2-40B4-BE49-F238E27FC236}">
                <a16:creationId xmlns:a16="http://schemas.microsoft.com/office/drawing/2014/main" id="{298BCDC5-D486-E647-97DD-8F516411D787}"/>
              </a:ext>
            </a:extLst>
          </p:cNvPr>
          <p:cNvPicPr>
            <a:picLocks noGrp="1" noChangeAspect="1"/>
          </p:cNvPicPr>
          <p:nvPr>
            <p:ph idx="1"/>
          </p:nvPr>
        </p:nvPicPr>
        <p:blipFill rotWithShape="1">
          <a:blip r:embed="rId3"/>
          <a:srcRect l="26739" t="1" r="5820" b="1"/>
          <a:stretch/>
        </p:blipFill>
        <p:spPr>
          <a:xfrm>
            <a:off x="452686" y="919364"/>
            <a:ext cx="9759592" cy="4666928"/>
          </a:xfrm>
          <a:prstGeom prst="rect">
            <a:avLst/>
          </a:prstGeom>
        </p:spPr>
      </p:pic>
      <p:sp>
        <p:nvSpPr>
          <p:cNvPr id="2" name="Title 1">
            <a:extLst>
              <a:ext uri="{FF2B5EF4-FFF2-40B4-BE49-F238E27FC236}">
                <a16:creationId xmlns:a16="http://schemas.microsoft.com/office/drawing/2014/main" id="{A06E64C2-BB6C-C747-8C22-4DF51BCF1AA3}"/>
              </a:ext>
            </a:extLst>
          </p:cNvPr>
          <p:cNvSpPr>
            <a:spLocks noGrp="1"/>
          </p:cNvSpPr>
          <p:nvPr>
            <p:ph type="title"/>
          </p:nvPr>
        </p:nvSpPr>
        <p:spPr>
          <a:xfrm>
            <a:off x="5776235" y="3768682"/>
            <a:ext cx="5572122" cy="1817610"/>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r>
              <a:rPr lang="en-US" sz="2400" b="1" dirty="0">
                <a:solidFill>
                  <a:schemeClr val="accent1"/>
                </a:solidFill>
              </a:rPr>
              <a:t>How are we recruiting team members?</a:t>
            </a:r>
            <a:br>
              <a:rPr lang="en-US" sz="2400" b="1" dirty="0">
                <a:solidFill>
                  <a:schemeClr val="accent1"/>
                </a:solidFill>
              </a:rPr>
            </a:br>
            <a:r>
              <a:rPr lang="en-US" sz="2400" b="1" dirty="0">
                <a:solidFill>
                  <a:schemeClr val="accent1"/>
                </a:solidFill>
              </a:rPr>
              <a:t>How do we improve what we are doing?</a:t>
            </a:r>
            <a:r>
              <a:rPr lang="en-US" sz="2400" dirty="0">
                <a:solidFill>
                  <a:srgbClr val="000000"/>
                </a:solidFill>
              </a:rPr>
              <a:t/>
            </a:r>
            <a:br>
              <a:rPr lang="en-US" sz="2400" dirty="0">
                <a:solidFill>
                  <a:srgbClr val="000000"/>
                </a:solidFill>
              </a:rPr>
            </a:br>
            <a:r>
              <a:rPr lang="en-US" sz="2400" b="1" dirty="0">
                <a:solidFill>
                  <a:schemeClr val="accent1"/>
                </a:solidFill>
              </a:rPr>
              <a:t>How can people become more capable</a:t>
            </a:r>
            <a:r>
              <a:rPr lang="en-US" sz="2400" dirty="0">
                <a:solidFill>
                  <a:srgbClr val="000000"/>
                </a:solidFill>
              </a:rPr>
              <a:t>?</a:t>
            </a:r>
            <a:br>
              <a:rPr lang="en-US" sz="2400" dirty="0">
                <a:solidFill>
                  <a:srgbClr val="000000"/>
                </a:solidFill>
              </a:rPr>
            </a:br>
            <a:r>
              <a:rPr lang="en-US" sz="2400" b="1" dirty="0">
                <a:solidFill>
                  <a:schemeClr val="accent1"/>
                </a:solidFill>
              </a:rPr>
              <a:t>How can we learn from others?</a:t>
            </a:r>
            <a:br>
              <a:rPr lang="en-US" sz="2400" b="1" dirty="0">
                <a:solidFill>
                  <a:schemeClr val="accent1"/>
                </a:solidFill>
              </a:rPr>
            </a:br>
            <a:r>
              <a:rPr lang="en-US" sz="2400" b="1" dirty="0">
                <a:solidFill>
                  <a:schemeClr val="accent1"/>
                </a:solidFill>
              </a:rPr>
              <a:t>How can we share what we have learned?</a:t>
            </a:r>
          </a:p>
        </p:txBody>
      </p:sp>
      <p:cxnSp>
        <p:nvCxnSpPr>
          <p:cNvPr id="4" name="Straight Arrow Connector 3">
            <a:extLst>
              <a:ext uri="{FF2B5EF4-FFF2-40B4-BE49-F238E27FC236}">
                <a16:creationId xmlns:a16="http://schemas.microsoft.com/office/drawing/2014/main" id="{8D39FFC6-9DA5-7E4F-9A45-6C436B3EBF1D}"/>
              </a:ext>
            </a:extLst>
          </p:cNvPr>
          <p:cNvCxnSpPr>
            <a:cxnSpLocks/>
          </p:cNvCxnSpPr>
          <p:nvPr/>
        </p:nvCxnSpPr>
        <p:spPr>
          <a:xfrm>
            <a:off x="5332482" y="4307861"/>
            <a:ext cx="44375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83FEDF9-9E20-E447-8D0F-65E292E31A6F}"/>
              </a:ext>
            </a:extLst>
          </p:cNvPr>
          <p:cNvSpPr txBox="1"/>
          <p:nvPr/>
        </p:nvSpPr>
        <p:spPr>
          <a:xfrm>
            <a:off x="391885" y="5802305"/>
            <a:ext cx="11156516" cy="646331"/>
          </a:xfrm>
          <a:prstGeom prst="rect">
            <a:avLst/>
          </a:prstGeom>
          <a:noFill/>
        </p:spPr>
        <p:txBody>
          <a:bodyPr wrap="none" rtlCol="0">
            <a:spAutoFit/>
          </a:bodyPr>
          <a:lstStyle/>
          <a:p>
            <a:r>
              <a:rPr lang="en-US" dirty="0"/>
              <a:t>Reference:</a:t>
            </a:r>
          </a:p>
          <a:p>
            <a:r>
              <a:rPr lang="en-US" dirty="0"/>
              <a:t> http://marketerstouchpoint.com/blog/what-is-the-difference-between-design-thinking-and-service-design-thinking/</a:t>
            </a:r>
          </a:p>
        </p:txBody>
      </p:sp>
      <p:sp>
        <p:nvSpPr>
          <p:cNvPr id="8" name="Footer Placeholder 7">
            <a:extLst>
              <a:ext uri="{FF2B5EF4-FFF2-40B4-BE49-F238E27FC236}">
                <a16:creationId xmlns:a16="http://schemas.microsoft.com/office/drawing/2014/main" id="{E508AD35-4EBD-9E4C-A071-69737A879FCA}"/>
              </a:ext>
            </a:extLst>
          </p:cNvPr>
          <p:cNvSpPr>
            <a:spLocks noGrp="1"/>
          </p:cNvSpPr>
          <p:nvPr>
            <p:ph type="ftr" sz="quarter" idx="11"/>
          </p:nvPr>
        </p:nvSpPr>
        <p:spPr/>
        <p:txBody>
          <a:bodyPr/>
          <a:lstStyle/>
          <a:p>
            <a:r>
              <a:rPr lang="en-US" dirty="0"/>
              <a:t>People Centered Internet https://PeopleCentered.net Mei Lin Fung -    mlf@alum.mit.edu</a:t>
            </a:r>
          </a:p>
        </p:txBody>
      </p:sp>
      <p:sp>
        <p:nvSpPr>
          <p:cNvPr id="9" name="Slide Number Placeholder 8">
            <a:extLst>
              <a:ext uri="{FF2B5EF4-FFF2-40B4-BE49-F238E27FC236}">
                <a16:creationId xmlns:a16="http://schemas.microsoft.com/office/drawing/2014/main" id="{CDE5CD6F-0E3C-D747-A2C2-B60777FB8D34}"/>
              </a:ext>
            </a:extLst>
          </p:cNvPr>
          <p:cNvSpPr>
            <a:spLocks noGrp="1"/>
          </p:cNvSpPr>
          <p:nvPr>
            <p:ph type="sldNum" sz="quarter" idx="12"/>
          </p:nvPr>
        </p:nvSpPr>
        <p:spPr/>
        <p:txBody>
          <a:bodyPr/>
          <a:lstStyle/>
          <a:p>
            <a:fld id="{F6CC2046-FB71-614A-9398-14A855BF2958}" type="slidenum">
              <a:rPr lang="en-US" smtClean="0"/>
              <a:t>11</a:t>
            </a:fld>
            <a:endParaRPr lang="en-US" dirty="0"/>
          </a:p>
        </p:txBody>
      </p:sp>
    </p:spTree>
    <p:extLst>
      <p:ext uri="{BB962C8B-B14F-4D97-AF65-F5344CB8AC3E}">
        <p14:creationId xmlns:p14="http://schemas.microsoft.com/office/powerpoint/2010/main" val="269730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
            <a:ext cx="12187255" cy="6857995"/>
          </a:xfrm>
          <a:prstGeom prst="rect">
            <a:avLst/>
          </a:prstGeom>
        </p:spPr>
      </p:pic>
      <p:pic>
        <p:nvPicPr>
          <p:cNvPr id="5" name="Content Placeholder 4" descr="A close up of a map&#10;&#10;Description automatically generated">
            <a:extLst>
              <a:ext uri="{FF2B5EF4-FFF2-40B4-BE49-F238E27FC236}">
                <a16:creationId xmlns:a16="http://schemas.microsoft.com/office/drawing/2014/main" id="{298BCDC5-D486-E647-97DD-8F516411D787}"/>
              </a:ext>
            </a:extLst>
          </p:cNvPr>
          <p:cNvPicPr>
            <a:picLocks noGrp="1" noChangeAspect="1"/>
          </p:cNvPicPr>
          <p:nvPr>
            <p:ph idx="1"/>
          </p:nvPr>
        </p:nvPicPr>
        <p:blipFill rotWithShape="1">
          <a:blip r:embed="rId3"/>
          <a:srcRect l="29393" t="2883" r="20192" b="-2881"/>
          <a:stretch/>
        </p:blipFill>
        <p:spPr>
          <a:xfrm>
            <a:off x="4369027" y="954900"/>
            <a:ext cx="7295784" cy="4666928"/>
          </a:xfrm>
          <a:prstGeom prst="rect">
            <a:avLst/>
          </a:prstGeom>
        </p:spPr>
      </p:pic>
      <p:sp>
        <p:nvSpPr>
          <p:cNvPr id="2" name="Title 1">
            <a:extLst>
              <a:ext uri="{FF2B5EF4-FFF2-40B4-BE49-F238E27FC236}">
                <a16:creationId xmlns:a16="http://schemas.microsoft.com/office/drawing/2014/main" id="{A06E64C2-BB6C-C747-8C22-4DF51BCF1AA3}"/>
              </a:ext>
            </a:extLst>
          </p:cNvPr>
          <p:cNvSpPr>
            <a:spLocks noGrp="1"/>
          </p:cNvSpPr>
          <p:nvPr>
            <p:ph type="title"/>
          </p:nvPr>
        </p:nvSpPr>
        <p:spPr>
          <a:xfrm>
            <a:off x="1062324" y="3429000"/>
            <a:ext cx="5033676" cy="1922930"/>
          </a:xfr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p>
            <a:r>
              <a:rPr lang="en-US" sz="2400" b="1" dirty="0">
                <a:solidFill>
                  <a:schemeClr val="accent6">
                    <a:lumMod val="50000"/>
                  </a:schemeClr>
                </a:solidFill>
              </a:rPr>
              <a:t>How do we attract new customers?</a:t>
            </a:r>
            <a:br>
              <a:rPr lang="en-US" sz="2400" b="1" dirty="0">
                <a:solidFill>
                  <a:schemeClr val="accent6">
                    <a:lumMod val="50000"/>
                  </a:schemeClr>
                </a:solidFill>
              </a:rPr>
            </a:br>
            <a:r>
              <a:rPr lang="en-US" sz="2400" b="1" dirty="0">
                <a:solidFill>
                  <a:schemeClr val="accent6">
                    <a:lumMod val="50000"/>
                  </a:schemeClr>
                </a:solidFill>
              </a:rPr>
              <a:t>How do we keep our customers trust?</a:t>
            </a:r>
            <a:br>
              <a:rPr lang="en-US" sz="2400" b="1" dirty="0">
                <a:solidFill>
                  <a:schemeClr val="accent6">
                    <a:lumMod val="50000"/>
                  </a:schemeClr>
                </a:solidFill>
              </a:rPr>
            </a:br>
            <a:r>
              <a:rPr lang="en-US" sz="2400" b="1" dirty="0">
                <a:solidFill>
                  <a:schemeClr val="accent6">
                    <a:lumMod val="50000"/>
                  </a:schemeClr>
                </a:solidFill>
              </a:rPr>
              <a:t>Why will customers come back?</a:t>
            </a:r>
            <a:br>
              <a:rPr lang="en-US" sz="2400" b="1" dirty="0">
                <a:solidFill>
                  <a:schemeClr val="accent6">
                    <a:lumMod val="50000"/>
                  </a:schemeClr>
                </a:solidFill>
              </a:rPr>
            </a:br>
            <a:r>
              <a:rPr lang="en-US" sz="2400" b="1" dirty="0">
                <a:solidFill>
                  <a:schemeClr val="accent6">
                    <a:lumMod val="50000"/>
                  </a:schemeClr>
                </a:solidFill>
              </a:rPr>
              <a:t>How can we ask customers to</a:t>
            </a:r>
            <a:br>
              <a:rPr lang="en-US" sz="2400" b="1" dirty="0">
                <a:solidFill>
                  <a:schemeClr val="accent6">
                    <a:lumMod val="50000"/>
                  </a:schemeClr>
                </a:solidFill>
              </a:rPr>
            </a:br>
            <a:r>
              <a:rPr lang="en-US" sz="2400" b="1" dirty="0">
                <a:solidFill>
                  <a:schemeClr val="accent6">
                    <a:lumMod val="50000"/>
                  </a:schemeClr>
                </a:solidFill>
              </a:rPr>
              <a:t>refer us to their networks?</a:t>
            </a:r>
            <a:r>
              <a:rPr lang="en-US" sz="2400" dirty="0">
                <a:solidFill>
                  <a:srgbClr val="000000"/>
                </a:solidFill>
              </a:rPr>
              <a:t/>
            </a:r>
            <a:br>
              <a:rPr lang="en-US" sz="2400" dirty="0">
                <a:solidFill>
                  <a:srgbClr val="000000"/>
                </a:solidFill>
              </a:rPr>
            </a:br>
            <a:r>
              <a:rPr lang="en-US" sz="2400" dirty="0">
                <a:solidFill>
                  <a:srgbClr val="000000"/>
                </a:solidFill>
              </a:rPr>
              <a:t/>
            </a:r>
            <a:br>
              <a:rPr lang="en-US" sz="2400" dirty="0">
                <a:solidFill>
                  <a:srgbClr val="000000"/>
                </a:solidFill>
              </a:rPr>
            </a:br>
            <a:endParaRPr lang="en-US" sz="2400" dirty="0">
              <a:solidFill>
                <a:srgbClr val="000000"/>
              </a:solidFill>
            </a:endParaRPr>
          </a:p>
        </p:txBody>
      </p:sp>
      <p:cxnSp>
        <p:nvCxnSpPr>
          <p:cNvPr id="4" name="Straight Arrow Connector 3">
            <a:extLst>
              <a:ext uri="{FF2B5EF4-FFF2-40B4-BE49-F238E27FC236}">
                <a16:creationId xmlns:a16="http://schemas.microsoft.com/office/drawing/2014/main" id="{27A14994-6505-B74A-B7EC-9FD9ED5CEEDA}"/>
              </a:ext>
            </a:extLst>
          </p:cNvPr>
          <p:cNvCxnSpPr>
            <a:cxnSpLocks/>
          </p:cNvCxnSpPr>
          <p:nvPr/>
        </p:nvCxnSpPr>
        <p:spPr>
          <a:xfrm>
            <a:off x="4840941" y="2407024"/>
            <a:ext cx="0" cy="102197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6D021B-27AE-F342-925F-081CB649C5FE}"/>
              </a:ext>
            </a:extLst>
          </p:cNvPr>
          <p:cNvSpPr txBox="1"/>
          <p:nvPr/>
        </p:nvSpPr>
        <p:spPr>
          <a:xfrm>
            <a:off x="661945" y="5758353"/>
            <a:ext cx="10941906" cy="615553"/>
          </a:xfrm>
          <a:prstGeom prst="rect">
            <a:avLst/>
          </a:prstGeom>
          <a:noFill/>
        </p:spPr>
        <p:txBody>
          <a:bodyPr wrap="none" rtlCol="0">
            <a:spAutoFit/>
          </a:bodyPr>
          <a:lstStyle/>
          <a:p>
            <a:r>
              <a:rPr lang="en-US" dirty="0"/>
              <a:t>Reference: </a:t>
            </a:r>
          </a:p>
          <a:p>
            <a:r>
              <a:rPr lang="en-US" sz="1600" dirty="0"/>
              <a:t>https://www.agilitypr.com/pr-news/public-relations/new-customer-experience-blurring-retail-models-create-massive-challenges/</a:t>
            </a:r>
            <a:endParaRPr lang="en-US" sz="1400" dirty="0"/>
          </a:p>
        </p:txBody>
      </p:sp>
      <p:sp>
        <p:nvSpPr>
          <p:cNvPr id="9" name="Footer Placeholder 8">
            <a:extLst>
              <a:ext uri="{FF2B5EF4-FFF2-40B4-BE49-F238E27FC236}">
                <a16:creationId xmlns:a16="http://schemas.microsoft.com/office/drawing/2014/main" id="{CBA94A0A-E3FA-614B-9A60-942826F23379}"/>
              </a:ext>
            </a:extLst>
          </p:cNvPr>
          <p:cNvSpPr>
            <a:spLocks noGrp="1"/>
          </p:cNvSpPr>
          <p:nvPr>
            <p:ph type="ftr" sz="quarter" idx="11"/>
          </p:nvPr>
        </p:nvSpPr>
        <p:spPr/>
        <p:txBody>
          <a:bodyPr/>
          <a:lstStyle/>
          <a:p>
            <a:r>
              <a:rPr lang="en-US" dirty="0"/>
              <a:t>People Centered Internet https://PeopleCentered.net Mei Lin Fung -    mlf@alum.mit.edu</a:t>
            </a:r>
          </a:p>
        </p:txBody>
      </p:sp>
      <p:sp>
        <p:nvSpPr>
          <p:cNvPr id="11" name="Slide Number Placeholder 10">
            <a:extLst>
              <a:ext uri="{FF2B5EF4-FFF2-40B4-BE49-F238E27FC236}">
                <a16:creationId xmlns:a16="http://schemas.microsoft.com/office/drawing/2014/main" id="{5D18C06B-23EE-FE49-AF3F-DAA9FE9090E4}"/>
              </a:ext>
            </a:extLst>
          </p:cNvPr>
          <p:cNvSpPr>
            <a:spLocks noGrp="1"/>
          </p:cNvSpPr>
          <p:nvPr>
            <p:ph type="sldNum" sz="quarter" idx="12"/>
          </p:nvPr>
        </p:nvSpPr>
        <p:spPr/>
        <p:txBody>
          <a:bodyPr/>
          <a:lstStyle/>
          <a:p>
            <a:fld id="{F6CC2046-FB71-614A-9398-14A855BF2958}" type="slidenum">
              <a:rPr lang="en-US" smtClean="0"/>
              <a:t>12</a:t>
            </a:fld>
            <a:endParaRPr lang="en-US" dirty="0"/>
          </a:p>
        </p:txBody>
      </p:sp>
    </p:spTree>
    <p:extLst>
      <p:ext uri="{BB962C8B-B14F-4D97-AF65-F5344CB8AC3E}">
        <p14:creationId xmlns:p14="http://schemas.microsoft.com/office/powerpoint/2010/main" val="3904877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
            <a:ext cx="12187255" cy="6857995"/>
          </a:xfrm>
          <a:prstGeom prst="rect">
            <a:avLst/>
          </a:prstGeom>
        </p:spPr>
      </p:pic>
      <p:pic>
        <p:nvPicPr>
          <p:cNvPr id="5" name="Content Placeholder 4" descr="A close up of a device&#10;&#10;Description automatically generated">
            <a:extLst>
              <a:ext uri="{FF2B5EF4-FFF2-40B4-BE49-F238E27FC236}">
                <a16:creationId xmlns:a16="http://schemas.microsoft.com/office/drawing/2014/main" id="{812A7294-67DC-4748-B022-AE6171957480}"/>
              </a:ext>
            </a:extLst>
          </p:cNvPr>
          <p:cNvPicPr>
            <a:picLocks noGrp="1" noChangeAspect="1"/>
          </p:cNvPicPr>
          <p:nvPr>
            <p:ph idx="1"/>
          </p:nvPr>
        </p:nvPicPr>
        <p:blipFill>
          <a:blip r:embed="rId3"/>
          <a:stretch>
            <a:fillRect/>
          </a:stretch>
        </p:blipFill>
        <p:spPr>
          <a:xfrm>
            <a:off x="838200" y="2913086"/>
            <a:ext cx="10515600" cy="2956343"/>
          </a:xfrm>
        </p:spPr>
      </p:pic>
      <p:sp>
        <p:nvSpPr>
          <p:cNvPr id="6" name="Oval 5">
            <a:extLst>
              <a:ext uri="{FF2B5EF4-FFF2-40B4-BE49-F238E27FC236}">
                <a16:creationId xmlns:a16="http://schemas.microsoft.com/office/drawing/2014/main" id="{407C0322-159E-3541-8281-C4E6B9D5B4AA}"/>
              </a:ext>
            </a:extLst>
          </p:cNvPr>
          <p:cNvSpPr/>
          <p:nvPr/>
        </p:nvSpPr>
        <p:spPr>
          <a:xfrm>
            <a:off x="591671" y="4168588"/>
            <a:ext cx="2420471" cy="134470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B50A6BB-C3D9-9746-B11F-1304BE54AF6C}"/>
              </a:ext>
            </a:extLst>
          </p:cNvPr>
          <p:cNvSpPr txBox="1"/>
          <p:nvPr/>
        </p:nvSpPr>
        <p:spPr>
          <a:xfrm>
            <a:off x="1013012" y="987291"/>
            <a:ext cx="5662384" cy="1938992"/>
          </a:xfrm>
          <a:prstGeom prst="rect">
            <a:avLst/>
          </a:prstGeom>
          <a:noFill/>
          <a:ln>
            <a:solidFill>
              <a:schemeClr val="accent6">
                <a:lumMod val="75000"/>
              </a:schemeClr>
            </a:solidFill>
          </a:ln>
        </p:spPr>
        <p:txBody>
          <a:bodyPr wrap="none" rtlCol="0">
            <a:spAutoFit/>
          </a:bodyPr>
          <a:lstStyle/>
          <a:p>
            <a:r>
              <a:rPr lang="en-US" sz="2400" b="1" dirty="0">
                <a:solidFill>
                  <a:schemeClr val="accent6"/>
                </a:solidFill>
              </a:rPr>
              <a:t>Who is our competition?</a:t>
            </a:r>
          </a:p>
          <a:p>
            <a:r>
              <a:rPr lang="en-US" sz="2400" b="1" dirty="0">
                <a:solidFill>
                  <a:schemeClr val="accent6"/>
                </a:solidFill>
              </a:rPr>
              <a:t>How is our industry changing?</a:t>
            </a:r>
          </a:p>
          <a:p>
            <a:r>
              <a:rPr lang="en-US" sz="2400" b="1" dirty="0">
                <a:solidFill>
                  <a:schemeClr val="accent6"/>
                </a:solidFill>
              </a:rPr>
              <a:t>Who can be partners and allies?</a:t>
            </a:r>
          </a:p>
          <a:p>
            <a:r>
              <a:rPr lang="en-US" sz="2400" b="1" dirty="0">
                <a:solidFill>
                  <a:schemeClr val="accent6"/>
                </a:solidFill>
              </a:rPr>
              <a:t>What are the opportunities?</a:t>
            </a:r>
          </a:p>
          <a:p>
            <a:r>
              <a:rPr lang="en-US" sz="2400" b="1" dirty="0">
                <a:solidFill>
                  <a:schemeClr val="accent6"/>
                </a:solidFill>
              </a:rPr>
              <a:t>What are the threats we must prepare for?</a:t>
            </a:r>
            <a:endParaRPr lang="en-US" sz="2000" b="1" dirty="0">
              <a:solidFill>
                <a:schemeClr val="accent6"/>
              </a:solidFill>
            </a:endParaRPr>
          </a:p>
        </p:txBody>
      </p:sp>
      <p:cxnSp>
        <p:nvCxnSpPr>
          <p:cNvPr id="9" name="Straight Arrow Connector 8">
            <a:extLst>
              <a:ext uri="{FF2B5EF4-FFF2-40B4-BE49-F238E27FC236}">
                <a16:creationId xmlns:a16="http://schemas.microsoft.com/office/drawing/2014/main" id="{5F8F1B5D-6413-C34C-BACF-EAB0F1BDC884}"/>
              </a:ext>
            </a:extLst>
          </p:cNvPr>
          <p:cNvCxnSpPr>
            <a:cxnSpLocks/>
          </p:cNvCxnSpPr>
          <p:nvPr/>
        </p:nvCxnSpPr>
        <p:spPr>
          <a:xfrm flipV="1">
            <a:off x="4235824" y="2926283"/>
            <a:ext cx="0" cy="1860871"/>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274CC4D-E763-7C44-BA90-34164320D0E8}"/>
              </a:ext>
            </a:extLst>
          </p:cNvPr>
          <p:cNvSpPr txBox="1"/>
          <p:nvPr/>
        </p:nvSpPr>
        <p:spPr>
          <a:xfrm>
            <a:off x="7331528" y="1874849"/>
            <a:ext cx="4022272" cy="738664"/>
          </a:xfrm>
          <a:prstGeom prst="rect">
            <a:avLst/>
          </a:prstGeom>
          <a:noFill/>
        </p:spPr>
        <p:txBody>
          <a:bodyPr wrap="square" rtlCol="0">
            <a:spAutoFit/>
          </a:bodyPr>
          <a:lstStyle/>
          <a:p>
            <a:r>
              <a:rPr lang="en-US" sz="1400" dirty="0"/>
              <a:t>Reference:</a:t>
            </a:r>
          </a:p>
          <a:p>
            <a:r>
              <a:rPr lang="en-US" sz="1400" dirty="0"/>
              <a:t>https://hbr.org/2014/11/how-smart-connected-products-are-transforming-competition</a:t>
            </a:r>
          </a:p>
        </p:txBody>
      </p:sp>
      <p:sp>
        <p:nvSpPr>
          <p:cNvPr id="11" name="Footer Placeholder 10">
            <a:extLst>
              <a:ext uri="{FF2B5EF4-FFF2-40B4-BE49-F238E27FC236}">
                <a16:creationId xmlns:a16="http://schemas.microsoft.com/office/drawing/2014/main" id="{03546EB4-1EE9-4149-ACAD-8958813FD946}"/>
              </a:ext>
            </a:extLst>
          </p:cNvPr>
          <p:cNvSpPr>
            <a:spLocks noGrp="1"/>
          </p:cNvSpPr>
          <p:nvPr>
            <p:ph type="ftr" sz="quarter" idx="11"/>
          </p:nvPr>
        </p:nvSpPr>
        <p:spPr/>
        <p:txBody>
          <a:bodyPr/>
          <a:lstStyle/>
          <a:p>
            <a:r>
              <a:rPr lang="en-US" dirty="0"/>
              <a:t>People Centered Internet https://PeopleCentered.net Mei Lin Fung -    mlf@alum.mit.edu</a:t>
            </a:r>
          </a:p>
        </p:txBody>
      </p:sp>
      <p:sp>
        <p:nvSpPr>
          <p:cNvPr id="12" name="Slide Number Placeholder 11">
            <a:extLst>
              <a:ext uri="{FF2B5EF4-FFF2-40B4-BE49-F238E27FC236}">
                <a16:creationId xmlns:a16="http://schemas.microsoft.com/office/drawing/2014/main" id="{70945456-9865-CE43-AAF8-C00A95D50B9A}"/>
              </a:ext>
            </a:extLst>
          </p:cNvPr>
          <p:cNvSpPr>
            <a:spLocks noGrp="1"/>
          </p:cNvSpPr>
          <p:nvPr>
            <p:ph type="sldNum" sz="quarter" idx="12"/>
          </p:nvPr>
        </p:nvSpPr>
        <p:spPr/>
        <p:txBody>
          <a:bodyPr/>
          <a:lstStyle/>
          <a:p>
            <a:fld id="{F6CC2046-FB71-614A-9398-14A855BF2958}" type="slidenum">
              <a:rPr lang="en-US" smtClean="0"/>
              <a:t>13</a:t>
            </a:fld>
            <a:endParaRPr lang="en-US" dirty="0"/>
          </a:p>
        </p:txBody>
      </p:sp>
    </p:spTree>
    <p:extLst>
      <p:ext uri="{BB962C8B-B14F-4D97-AF65-F5344CB8AC3E}">
        <p14:creationId xmlns:p14="http://schemas.microsoft.com/office/powerpoint/2010/main" val="893956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
            <a:ext cx="12187255" cy="6857995"/>
          </a:xfrm>
          <a:prstGeom prst="rect">
            <a:avLst/>
          </a:prstGeom>
        </p:spPr>
      </p:pic>
      <p:pic>
        <p:nvPicPr>
          <p:cNvPr id="5" name="Content Placeholder 4" descr="A close up of a device&#10;&#10;Description automatically generated">
            <a:extLst>
              <a:ext uri="{FF2B5EF4-FFF2-40B4-BE49-F238E27FC236}">
                <a16:creationId xmlns:a16="http://schemas.microsoft.com/office/drawing/2014/main" id="{812A7294-67DC-4748-B022-AE6171957480}"/>
              </a:ext>
            </a:extLst>
          </p:cNvPr>
          <p:cNvPicPr>
            <a:picLocks noGrp="1" noChangeAspect="1"/>
          </p:cNvPicPr>
          <p:nvPr>
            <p:ph idx="1"/>
          </p:nvPr>
        </p:nvPicPr>
        <p:blipFill>
          <a:blip r:embed="rId3"/>
          <a:stretch>
            <a:fillRect/>
          </a:stretch>
        </p:blipFill>
        <p:spPr>
          <a:xfrm>
            <a:off x="838200" y="2913086"/>
            <a:ext cx="10515600" cy="2956343"/>
          </a:xfrm>
        </p:spPr>
      </p:pic>
      <p:sp>
        <p:nvSpPr>
          <p:cNvPr id="6" name="Oval 5">
            <a:extLst>
              <a:ext uri="{FF2B5EF4-FFF2-40B4-BE49-F238E27FC236}">
                <a16:creationId xmlns:a16="http://schemas.microsoft.com/office/drawing/2014/main" id="{407C0322-159E-3541-8281-C4E6B9D5B4AA}"/>
              </a:ext>
            </a:extLst>
          </p:cNvPr>
          <p:cNvSpPr/>
          <p:nvPr/>
        </p:nvSpPr>
        <p:spPr>
          <a:xfrm>
            <a:off x="591671" y="4168588"/>
            <a:ext cx="2420471" cy="134470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B50A6BB-C3D9-9746-B11F-1304BE54AF6C}"/>
              </a:ext>
            </a:extLst>
          </p:cNvPr>
          <p:cNvSpPr txBox="1"/>
          <p:nvPr/>
        </p:nvSpPr>
        <p:spPr>
          <a:xfrm>
            <a:off x="5169675" y="904600"/>
            <a:ext cx="6228949" cy="1569660"/>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a:solidFill>
                  <a:schemeClr val="accent2"/>
                </a:solidFill>
              </a:rPr>
              <a:t>What can we do to increase revenues?</a:t>
            </a:r>
          </a:p>
          <a:p>
            <a:r>
              <a:rPr lang="en-US" sz="2400" b="1" dirty="0">
                <a:solidFill>
                  <a:schemeClr val="accent2"/>
                </a:solidFill>
              </a:rPr>
              <a:t>What can we do to decrease costs?</a:t>
            </a:r>
          </a:p>
          <a:p>
            <a:r>
              <a:rPr lang="en-US" sz="2400" b="1" dirty="0">
                <a:solidFill>
                  <a:schemeClr val="accent2"/>
                </a:solidFill>
              </a:rPr>
              <a:t>What gaps need to be filled on our team?</a:t>
            </a:r>
          </a:p>
          <a:p>
            <a:r>
              <a:rPr lang="en-US" sz="2400" b="1" dirty="0">
                <a:solidFill>
                  <a:schemeClr val="accent2"/>
                </a:solidFill>
              </a:rPr>
              <a:t>What gaps do we need to fill in our operations?</a:t>
            </a:r>
          </a:p>
        </p:txBody>
      </p:sp>
      <p:cxnSp>
        <p:nvCxnSpPr>
          <p:cNvPr id="9" name="Straight Arrow Connector 8">
            <a:extLst>
              <a:ext uri="{FF2B5EF4-FFF2-40B4-BE49-F238E27FC236}">
                <a16:creationId xmlns:a16="http://schemas.microsoft.com/office/drawing/2014/main" id="{5F8F1B5D-6413-C34C-BACF-EAB0F1BDC884}"/>
              </a:ext>
            </a:extLst>
          </p:cNvPr>
          <p:cNvCxnSpPr>
            <a:cxnSpLocks/>
          </p:cNvCxnSpPr>
          <p:nvPr/>
        </p:nvCxnSpPr>
        <p:spPr>
          <a:xfrm flipV="1">
            <a:off x="8122024" y="2474260"/>
            <a:ext cx="0" cy="236668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D9CFB55-6627-1F4F-8D79-D7B20A89529E}"/>
              </a:ext>
            </a:extLst>
          </p:cNvPr>
          <p:cNvSpPr txBox="1"/>
          <p:nvPr/>
        </p:nvSpPr>
        <p:spPr>
          <a:xfrm>
            <a:off x="718459" y="2645229"/>
            <a:ext cx="4327071" cy="738664"/>
          </a:xfrm>
          <a:prstGeom prst="rect">
            <a:avLst/>
          </a:prstGeom>
          <a:noFill/>
        </p:spPr>
        <p:txBody>
          <a:bodyPr wrap="square" rtlCol="0">
            <a:spAutoFit/>
          </a:bodyPr>
          <a:lstStyle/>
          <a:p>
            <a:r>
              <a:rPr lang="en-US" sz="1400" dirty="0"/>
              <a:t>Reference:</a:t>
            </a:r>
          </a:p>
          <a:p>
            <a:r>
              <a:rPr lang="en-US" sz="1400" dirty="0"/>
              <a:t>https://www.strategy-business.com/article/10-Principles-of-Strategy-through-Execution?gko=7f785</a:t>
            </a:r>
          </a:p>
        </p:txBody>
      </p:sp>
      <p:sp>
        <p:nvSpPr>
          <p:cNvPr id="8" name="Footer Placeholder 7">
            <a:extLst>
              <a:ext uri="{FF2B5EF4-FFF2-40B4-BE49-F238E27FC236}">
                <a16:creationId xmlns:a16="http://schemas.microsoft.com/office/drawing/2014/main" id="{325E9794-475C-FD4F-8F0C-8BDFD529A6E3}"/>
              </a:ext>
            </a:extLst>
          </p:cNvPr>
          <p:cNvSpPr>
            <a:spLocks noGrp="1"/>
          </p:cNvSpPr>
          <p:nvPr>
            <p:ph type="ftr" sz="quarter" idx="11"/>
          </p:nvPr>
        </p:nvSpPr>
        <p:spPr/>
        <p:txBody>
          <a:bodyPr/>
          <a:lstStyle/>
          <a:p>
            <a:r>
              <a:rPr lang="en-US" dirty="0"/>
              <a:t>People Centered Internet https://PeopleCentered.net Mei Lin Fung -    mlf@alum.mit.edu</a:t>
            </a:r>
          </a:p>
        </p:txBody>
      </p:sp>
      <p:sp>
        <p:nvSpPr>
          <p:cNvPr id="10" name="Slide Number Placeholder 9">
            <a:extLst>
              <a:ext uri="{FF2B5EF4-FFF2-40B4-BE49-F238E27FC236}">
                <a16:creationId xmlns:a16="http://schemas.microsoft.com/office/drawing/2014/main" id="{AE2C527E-8E09-E041-A89D-2BFD5C195AB3}"/>
              </a:ext>
            </a:extLst>
          </p:cNvPr>
          <p:cNvSpPr>
            <a:spLocks noGrp="1"/>
          </p:cNvSpPr>
          <p:nvPr>
            <p:ph type="sldNum" sz="quarter" idx="12"/>
          </p:nvPr>
        </p:nvSpPr>
        <p:spPr/>
        <p:txBody>
          <a:bodyPr/>
          <a:lstStyle/>
          <a:p>
            <a:fld id="{F6CC2046-FB71-614A-9398-14A855BF2958}" type="slidenum">
              <a:rPr lang="en-US" smtClean="0"/>
              <a:t>14</a:t>
            </a:fld>
            <a:endParaRPr lang="en-US" dirty="0"/>
          </a:p>
        </p:txBody>
      </p:sp>
    </p:spTree>
    <p:extLst>
      <p:ext uri="{BB962C8B-B14F-4D97-AF65-F5344CB8AC3E}">
        <p14:creationId xmlns:p14="http://schemas.microsoft.com/office/powerpoint/2010/main" val="1829553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
            <a:ext cx="12187255" cy="6857995"/>
          </a:xfrm>
          <a:prstGeom prst="rect">
            <a:avLst/>
          </a:prstGeom>
        </p:spPr>
      </p:pic>
      <p:pic>
        <p:nvPicPr>
          <p:cNvPr id="5" name="Content Placeholder 4" descr="A close up of a device&#10;&#10;Description automatically generated">
            <a:extLst>
              <a:ext uri="{FF2B5EF4-FFF2-40B4-BE49-F238E27FC236}">
                <a16:creationId xmlns:a16="http://schemas.microsoft.com/office/drawing/2014/main" id="{812A7294-67DC-4748-B022-AE6171957480}"/>
              </a:ext>
            </a:extLst>
          </p:cNvPr>
          <p:cNvPicPr>
            <a:picLocks noGrp="1" noChangeAspect="1"/>
          </p:cNvPicPr>
          <p:nvPr>
            <p:ph idx="1"/>
          </p:nvPr>
        </p:nvPicPr>
        <p:blipFill>
          <a:blip r:embed="rId3"/>
          <a:stretch>
            <a:fillRect/>
          </a:stretch>
        </p:blipFill>
        <p:spPr>
          <a:xfrm>
            <a:off x="838200" y="2913086"/>
            <a:ext cx="10515600" cy="2956343"/>
          </a:xfrm>
        </p:spPr>
      </p:pic>
      <p:sp>
        <p:nvSpPr>
          <p:cNvPr id="6" name="Oval 5">
            <a:extLst>
              <a:ext uri="{FF2B5EF4-FFF2-40B4-BE49-F238E27FC236}">
                <a16:creationId xmlns:a16="http://schemas.microsoft.com/office/drawing/2014/main" id="{407C0322-159E-3541-8281-C4E6B9D5B4AA}"/>
              </a:ext>
            </a:extLst>
          </p:cNvPr>
          <p:cNvSpPr/>
          <p:nvPr/>
        </p:nvSpPr>
        <p:spPr>
          <a:xfrm>
            <a:off x="591671" y="4168588"/>
            <a:ext cx="2420471" cy="134470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B50A6BB-C3D9-9746-B11F-1304BE54AF6C}"/>
              </a:ext>
            </a:extLst>
          </p:cNvPr>
          <p:cNvSpPr txBox="1"/>
          <p:nvPr/>
        </p:nvSpPr>
        <p:spPr>
          <a:xfrm>
            <a:off x="3012142" y="656212"/>
            <a:ext cx="6556410" cy="193899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a:solidFill>
                  <a:schemeClr val="tx1"/>
                </a:solidFill>
              </a:rPr>
              <a:t>How much do we have to pay in the next quarter?</a:t>
            </a:r>
          </a:p>
          <a:p>
            <a:r>
              <a:rPr lang="en-US" sz="2400" b="1" dirty="0">
                <a:solidFill>
                  <a:schemeClr val="tx1"/>
                </a:solidFill>
              </a:rPr>
              <a:t>How much are we earning in the next quarter</a:t>
            </a:r>
          </a:p>
          <a:p>
            <a:r>
              <a:rPr lang="en-US" sz="2400" b="1" dirty="0">
                <a:solidFill>
                  <a:schemeClr val="tx1"/>
                </a:solidFill>
              </a:rPr>
              <a:t>Does revenue fluctuate and how can we adjust?</a:t>
            </a:r>
          </a:p>
          <a:p>
            <a:r>
              <a:rPr lang="en-US" sz="2400" b="1" dirty="0">
                <a:solidFill>
                  <a:schemeClr val="tx1"/>
                </a:solidFill>
              </a:rPr>
              <a:t>Do we need to raise capital or get a loan – if so</a:t>
            </a:r>
          </a:p>
          <a:p>
            <a:r>
              <a:rPr lang="en-US" sz="2400" b="1" dirty="0">
                <a:solidFill>
                  <a:schemeClr val="tx1"/>
                </a:solidFill>
              </a:rPr>
              <a:t>What will we spend the money on?</a:t>
            </a:r>
          </a:p>
        </p:txBody>
      </p:sp>
      <p:cxnSp>
        <p:nvCxnSpPr>
          <p:cNvPr id="9" name="Straight Arrow Connector 8">
            <a:extLst>
              <a:ext uri="{FF2B5EF4-FFF2-40B4-BE49-F238E27FC236}">
                <a16:creationId xmlns:a16="http://schemas.microsoft.com/office/drawing/2014/main" id="{5F8F1B5D-6413-C34C-BACF-EAB0F1BDC884}"/>
              </a:ext>
            </a:extLst>
          </p:cNvPr>
          <p:cNvCxnSpPr>
            <a:cxnSpLocks/>
          </p:cNvCxnSpPr>
          <p:nvPr/>
        </p:nvCxnSpPr>
        <p:spPr>
          <a:xfrm>
            <a:off x="6290347" y="2595204"/>
            <a:ext cx="0" cy="5888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38E5D4C-B876-1E43-8B77-CA938776A0E1}"/>
              </a:ext>
            </a:extLst>
          </p:cNvPr>
          <p:cNvSpPr txBox="1"/>
          <p:nvPr/>
        </p:nvSpPr>
        <p:spPr>
          <a:xfrm>
            <a:off x="7603989" y="3028890"/>
            <a:ext cx="4007220" cy="800219"/>
          </a:xfrm>
          <a:prstGeom prst="rect">
            <a:avLst/>
          </a:prstGeom>
          <a:noFill/>
        </p:spPr>
        <p:txBody>
          <a:bodyPr wrap="square" rtlCol="0">
            <a:spAutoFit/>
          </a:bodyPr>
          <a:lstStyle/>
          <a:p>
            <a:r>
              <a:rPr lang="en-US" dirty="0"/>
              <a:t>Reference:</a:t>
            </a:r>
          </a:p>
          <a:p>
            <a:r>
              <a:rPr lang="en-US" sz="1400" dirty="0"/>
              <a:t>https://www.allbusiness.com/managing-cash-flow-seasonal-small-business-106086-1.html</a:t>
            </a:r>
          </a:p>
        </p:txBody>
      </p:sp>
      <p:sp>
        <p:nvSpPr>
          <p:cNvPr id="3" name="Footer Placeholder 2">
            <a:extLst>
              <a:ext uri="{FF2B5EF4-FFF2-40B4-BE49-F238E27FC236}">
                <a16:creationId xmlns:a16="http://schemas.microsoft.com/office/drawing/2014/main" id="{323363A9-8AFF-DF4F-BC08-F9E3B33C6B83}"/>
              </a:ext>
            </a:extLst>
          </p:cNvPr>
          <p:cNvSpPr>
            <a:spLocks noGrp="1"/>
          </p:cNvSpPr>
          <p:nvPr>
            <p:ph type="ftr" sz="quarter" idx="11"/>
          </p:nvPr>
        </p:nvSpPr>
        <p:spPr/>
        <p:txBody>
          <a:bodyPr/>
          <a:lstStyle/>
          <a:p>
            <a:r>
              <a:rPr lang="en-US" dirty="0"/>
              <a:t>People Centered Internet https://PeopleCentered.net Mei Lin Fung -    mlf@alum.mit.edu</a:t>
            </a:r>
          </a:p>
        </p:txBody>
      </p:sp>
      <p:sp>
        <p:nvSpPr>
          <p:cNvPr id="4" name="Slide Number Placeholder 3">
            <a:extLst>
              <a:ext uri="{FF2B5EF4-FFF2-40B4-BE49-F238E27FC236}">
                <a16:creationId xmlns:a16="http://schemas.microsoft.com/office/drawing/2014/main" id="{CCE746EA-62AE-0343-A71D-ED684A8B6E54}"/>
              </a:ext>
            </a:extLst>
          </p:cNvPr>
          <p:cNvSpPr>
            <a:spLocks noGrp="1"/>
          </p:cNvSpPr>
          <p:nvPr>
            <p:ph type="sldNum" sz="quarter" idx="12"/>
          </p:nvPr>
        </p:nvSpPr>
        <p:spPr/>
        <p:txBody>
          <a:bodyPr/>
          <a:lstStyle/>
          <a:p>
            <a:fld id="{F6CC2046-FB71-614A-9398-14A855BF2958}" type="slidenum">
              <a:rPr lang="en-US" smtClean="0"/>
              <a:t>15</a:t>
            </a:fld>
            <a:endParaRPr lang="en-US" dirty="0"/>
          </a:p>
        </p:txBody>
      </p:sp>
    </p:spTree>
    <p:extLst>
      <p:ext uri="{BB962C8B-B14F-4D97-AF65-F5344CB8AC3E}">
        <p14:creationId xmlns:p14="http://schemas.microsoft.com/office/powerpoint/2010/main" val="1713776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
            <a:ext cx="12187255" cy="6857995"/>
          </a:xfrm>
          <a:prstGeom prst="rect">
            <a:avLst/>
          </a:prstGeom>
        </p:spPr>
      </p:pic>
      <p:sp>
        <p:nvSpPr>
          <p:cNvPr id="2" name="Rubrik 1"/>
          <p:cNvSpPr>
            <a:spLocks noGrp="1"/>
          </p:cNvSpPr>
          <p:nvPr>
            <p:ph type="title"/>
          </p:nvPr>
        </p:nvSpPr>
        <p:spPr>
          <a:xfrm>
            <a:off x="766917" y="627564"/>
            <a:ext cx="5442154" cy="1835417"/>
          </a:xfrm>
        </p:spPr>
        <p:txBody>
          <a:bodyPr>
            <a:normAutofit/>
          </a:bodyPr>
          <a:lstStyle/>
          <a:p>
            <a:r>
              <a:rPr lang="sv-SE" sz="4000" dirty="0"/>
              <a:t>Join us to create a book for people like us! </a:t>
            </a:r>
          </a:p>
        </p:txBody>
      </p:sp>
      <p:sp>
        <p:nvSpPr>
          <p:cNvPr id="3" name="Platshållare för innehåll 2"/>
          <p:cNvSpPr>
            <a:spLocks noGrp="1"/>
          </p:cNvSpPr>
          <p:nvPr>
            <p:ph idx="1"/>
          </p:nvPr>
        </p:nvSpPr>
        <p:spPr>
          <a:xfrm>
            <a:off x="1136429" y="2278173"/>
            <a:ext cx="6901442" cy="3450613"/>
          </a:xfrm>
        </p:spPr>
        <p:txBody>
          <a:bodyPr anchor="ctr">
            <a:normAutofit/>
          </a:bodyPr>
          <a:lstStyle/>
          <a:p>
            <a:pPr>
              <a:spcBef>
                <a:spcPts val="0"/>
              </a:spcBef>
            </a:pPr>
            <a:endParaRPr lang="sv-SE" sz="2400" dirty="0"/>
          </a:p>
          <a:p>
            <a:pPr>
              <a:spcBef>
                <a:spcPts val="0"/>
              </a:spcBef>
            </a:pPr>
            <a:endParaRPr lang="sv-SE" sz="2400" dirty="0"/>
          </a:p>
          <a:p>
            <a:pPr>
              <a:spcBef>
                <a:spcPts val="600"/>
              </a:spcBef>
            </a:pPr>
            <a:r>
              <a:rPr lang="sv-SE" sz="2400" dirty="0"/>
              <a:t>A playbook in partnership with EQUALS</a:t>
            </a:r>
          </a:p>
          <a:p>
            <a:pPr>
              <a:spcBef>
                <a:spcPts val="600"/>
              </a:spcBef>
            </a:pPr>
            <a:r>
              <a:rPr lang="en-US" sz="2400" b="1" dirty="0"/>
              <a:t>For and by </a:t>
            </a:r>
            <a:r>
              <a:rPr lang="en-US" sz="2400" dirty="0"/>
              <a:t>female entrepreneurs </a:t>
            </a:r>
          </a:p>
          <a:p>
            <a:pPr>
              <a:spcBef>
                <a:spcPts val="600"/>
              </a:spcBef>
            </a:pPr>
            <a:r>
              <a:rPr lang="en-US" sz="2400" dirty="0"/>
              <a:t>Focusing on how to raise your first funds </a:t>
            </a:r>
          </a:p>
          <a:p>
            <a:pPr>
              <a:spcBef>
                <a:spcPts val="600"/>
              </a:spcBef>
            </a:pPr>
            <a:r>
              <a:rPr lang="sv-SE" sz="2400" dirty="0"/>
              <a:t>Your voice matters! Let’s create something practical! </a:t>
            </a:r>
          </a:p>
          <a:p>
            <a:pPr>
              <a:spcBef>
                <a:spcPts val="600"/>
              </a:spcBef>
            </a:pPr>
            <a:r>
              <a:rPr lang="sv-SE" sz="2400" dirty="0"/>
              <a:t>Please share your experiences and challenges </a:t>
            </a:r>
          </a:p>
          <a:p>
            <a:pPr>
              <a:spcBef>
                <a:spcPts val="600"/>
              </a:spcBef>
            </a:pPr>
            <a:r>
              <a:rPr lang="sv-SE" sz="2400" dirty="0">
                <a:hlinkClick r:id="rId4"/>
              </a:rPr>
              <a:t>You Got Funded – playbook research form</a:t>
            </a:r>
            <a:endParaRPr lang="sv-SE" sz="2400" dirty="0"/>
          </a:p>
          <a:p>
            <a:pPr marL="0" indent="0">
              <a:buNone/>
            </a:pPr>
            <a:endParaRPr lang="sv-SE" sz="2400" dirty="0"/>
          </a:p>
          <a:p>
            <a:pPr marL="0" indent="0">
              <a:buNone/>
            </a:pPr>
            <a:endParaRPr lang="sv-SE" sz="2400" dirty="0"/>
          </a:p>
        </p:txBody>
      </p:sp>
      <p:sp>
        <p:nvSpPr>
          <p:cNvPr id="4" name="Footer Placeholder 3">
            <a:extLst>
              <a:ext uri="{FF2B5EF4-FFF2-40B4-BE49-F238E27FC236}">
                <a16:creationId xmlns:a16="http://schemas.microsoft.com/office/drawing/2014/main" id="{FD0131F4-3DDC-FC43-99E4-AACF568CC174}"/>
              </a:ext>
            </a:extLst>
          </p:cNvPr>
          <p:cNvSpPr>
            <a:spLocks noGrp="1"/>
          </p:cNvSpPr>
          <p:nvPr>
            <p:ph type="ftr" sz="quarter" idx="11"/>
          </p:nvPr>
        </p:nvSpPr>
        <p:spPr>
          <a:xfrm>
            <a:off x="1103859" y="6356350"/>
            <a:ext cx="4894169" cy="365125"/>
          </a:xfrm>
        </p:spPr>
        <p:txBody>
          <a:bodyPr>
            <a:normAutofit fontScale="92500"/>
          </a:bodyPr>
          <a:lstStyle/>
          <a:p>
            <a:pPr algn="l">
              <a:spcAft>
                <a:spcPts val="600"/>
              </a:spcAft>
            </a:pPr>
            <a:r>
              <a:rPr lang="en-US" sz="1050" dirty="0">
                <a:solidFill>
                  <a:schemeClr val="tx1">
                    <a:lumMod val="75000"/>
                    <a:lumOff val="25000"/>
                  </a:schemeClr>
                </a:solidFill>
              </a:rPr>
              <a:t>People Centered Internet https://PeopleCentered.net Mei Lin Fung -    mlf@alum.mit.edu</a:t>
            </a:r>
          </a:p>
        </p:txBody>
      </p:sp>
      <p:pic>
        <p:nvPicPr>
          <p:cNvPr id="7" name="Picture 6">
            <a:extLst>
              <a:ext uri="{FF2B5EF4-FFF2-40B4-BE49-F238E27FC236}">
                <a16:creationId xmlns:a16="http://schemas.microsoft.com/office/drawing/2014/main" id="{72995491-B8A8-3940-92DC-CEA83A4BCA14}"/>
              </a:ext>
            </a:extLst>
          </p:cNvPr>
          <p:cNvPicPr>
            <a:picLocks noChangeAspect="1"/>
          </p:cNvPicPr>
          <p:nvPr/>
        </p:nvPicPr>
        <p:blipFill>
          <a:blip r:embed="rId5"/>
          <a:stretch>
            <a:fillRect/>
          </a:stretch>
        </p:blipFill>
        <p:spPr>
          <a:xfrm>
            <a:off x="9254442" y="3162221"/>
            <a:ext cx="1462088" cy="533558"/>
          </a:xfrm>
          <a:prstGeom prst="rect">
            <a:avLst/>
          </a:prstGeom>
        </p:spPr>
      </p:pic>
      <p:sp>
        <p:nvSpPr>
          <p:cNvPr id="5" name="Slide Number Placeholder 4">
            <a:extLst>
              <a:ext uri="{FF2B5EF4-FFF2-40B4-BE49-F238E27FC236}">
                <a16:creationId xmlns:a16="http://schemas.microsoft.com/office/drawing/2014/main" id="{5EB0E1F6-961C-644F-9491-76DDE22CB806}"/>
              </a:ext>
            </a:extLst>
          </p:cNvPr>
          <p:cNvSpPr>
            <a:spLocks noGrp="1"/>
          </p:cNvSpPr>
          <p:nvPr>
            <p:ph type="sldNum" sz="quarter" idx="12"/>
          </p:nvPr>
        </p:nvSpPr>
        <p:spPr>
          <a:xfrm>
            <a:off x="10341428" y="6356350"/>
            <a:ext cx="1012371" cy="365125"/>
          </a:xfrm>
        </p:spPr>
        <p:txBody>
          <a:bodyPr>
            <a:normAutofit/>
          </a:bodyPr>
          <a:lstStyle/>
          <a:p>
            <a:pPr>
              <a:spcAft>
                <a:spcPts val="600"/>
              </a:spcAft>
            </a:pPr>
            <a:fld id="{F6CC2046-FB71-614A-9398-14A855BF2958}" type="slidenum">
              <a:rPr lang="en-US">
                <a:solidFill>
                  <a:srgbClr val="FFFFFF"/>
                </a:solidFill>
              </a:rPr>
              <a:pPr>
                <a:spcAft>
                  <a:spcPts val="600"/>
                </a:spcAft>
              </a:pPr>
              <a:t>16</a:t>
            </a:fld>
            <a:endParaRPr lang="en-US" dirty="0">
              <a:solidFill>
                <a:srgbClr val="FFFFFF"/>
              </a:solidFill>
            </a:endParaRPr>
          </a:p>
        </p:txBody>
      </p:sp>
      <p:sp>
        <p:nvSpPr>
          <p:cNvPr id="6" name="TextBox 5">
            <a:extLst>
              <a:ext uri="{FF2B5EF4-FFF2-40B4-BE49-F238E27FC236}">
                <a16:creationId xmlns:a16="http://schemas.microsoft.com/office/drawing/2014/main" id="{AA31FADA-1718-7445-A9FD-C507259A9EE0}"/>
              </a:ext>
            </a:extLst>
          </p:cNvPr>
          <p:cNvSpPr txBox="1"/>
          <p:nvPr/>
        </p:nvSpPr>
        <p:spPr>
          <a:xfrm>
            <a:off x="4327569" y="5969596"/>
            <a:ext cx="5344092" cy="369332"/>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EQUALS Women-in-Tech Taskforce – Singapore Chapter</a:t>
            </a:r>
          </a:p>
        </p:txBody>
      </p:sp>
      <p:pic>
        <p:nvPicPr>
          <p:cNvPr id="9" name="Picture 8" descr="A person wearing a red hat&#10;&#10;Description automatically generated">
            <a:extLst>
              <a:ext uri="{FF2B5EF4-FFF2-40B4-BE49-F238E27FC236}">
                <a16:creationId xmlns:a16="http://schemas.microsoft.com/office/drawing/2014/main" id="{C4879DA5-2266-9049-B7A4-235744658496}"/>
              </a:ext>
            </a:extLst>
          </p:cNvPr>
          <p:cNvPicPr>
            <a:picLocks noChangeAspect="1"/>
          </p:cNvPicPr>
          <p:nvPr/>
        </p:nvPicPr>
        <p:blipFill>
          <a:blip r:embed="rId6"/>
          <a:stretch>
            <a:fillRect/>
          </a:stretch>
        </p:blipFill>
        <p:spPr>
          <a:xfrm>
            <a:off x="7337297" y="4391531"/>
            <a:ext cx="2140171" cy="1524829"/>
          </a:xfrm>
          <a:prstGeom prst="rect">
            <a:avLst/>
          </a:prstGeom>
        </p:spPr>
      </p:pic>
      <p:sp>
        <p:nvSpPr>
          <p:cNvPr id="10" name="TextBox 9">
            <a:extLst>
              <a:ext uri="{FF2B5EF4-FFF2-40B4-BE49-F238E27FC236}">
                <a16:creationId xmlns:a16="http://schemas.microsoft.com/office/drawing/2014/main" id="{601217F9-DF30-844E-AC74-B13D7AA67008}"/>
              </a:ext>
            </a:extLst>
          </p:cNvPr>
          <p:cNvSpPr txBox="1"/>
          <p:nvPr/>
        </p:nvSpPr>
        <p:spPr>
          <a:xfrm>
            <a:off x="5881477" y="6445399"/>
            <a:ext cx="4104009" cy="215444"/>
          </a:xfrm>
          <a:prstGeom prst="rect">
            <a:avLst/>
          </a:prstGeom>
          <a:noFill/>
        </p:spPr>
        <p:txBody>
          <a:bodyPr wrap="none" rtlCol="0">
            <a:spAutoFit/>
          </a:bodyPr>
          <a:lstStyle/>
          <a:p>
            <a:r>
              <a:rPr lang="en-US" sz="800" dirty="0"/>
              <a:t>Photo Credit https://www.cnn.com/travel/article/global-passport-index-Singapore/index.html</a:t>
            </a:r>
          </a:p>
        </p:txBody>
      </p:sp>
    </p:spTree>
    <p:extLst>
      <p:ext uri="{BB962C8B-B14F-4D97-AF65-F5344CB8AC3E}">
        <p14:creationId xmlns:p14="http://schemas.microsoft.com/office/powerpoint/2010/main" val="728368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
            <a:ext cx="12187255" cy="6857995"/>
          </a:xfrm>
          <a:prstGeom prst="rect">
            <a:avLst/>
          </a:prstGeom>
        </p:spPr>
      </p:pic>
      <p:sp>
        <p:nvSpPr>
          <p:cNvPr id="8" name="Rectangle 7"/>
          <p:cNvSpPr/>
          <p:nvPr/>
        </p:nvSpPr>
        <p:spPr>
          <a:xfrm>
            <a:off x="901521" y="38710"/>
            <a:ext cx="6040192" cy="759854"/>
          </a:xfrm>
          <a:prstGeom prst="rect">
            <a:avLst/>
          </a:prstGeom>
          <a:solidFill>
            <a:srgbClr val="5D2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59EBC3E-B930-6E4C-8C28-BD0AADCB244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Leaders in a Chaotic World</a:t>
            </a:r>
            <a:r>
              <a:rPr lang="en-US" sz="2600" dirty="0">
                <a:solidFill>
                  <a:srgbClr val="FFFFFF"/>
                </a:solidFill>
              </a:rPr>
              <a:t> Use</a:t>
            </a:r>
            <a:r>
              <a:rPr lang="en-US" sz="2600" kern="1200" dirty="0">
                <a:solidFill>
                  <a:srgbClr val="FFFFFF"/>
                </a:solidFill>
                <a:latin typeface="+mj-lt"/>
                <a:ea typeface="+mj-ea"/>
                <a:cs typeface="+mj-cs"/>
              </a:rPr>
              <a:t> Network Skills</a:t>
            </a:r>
          </a:p>
        </p:txBody>
      </p:sp>
      <p:pic>
        <p:nvPicPr>
          <p:cNvPr id="5" name="Content Placeholder 4" descr="A screenshot of a cell phone&#10;&#10;Description automatically generated">
            <a:extLst>
              <a:ext uri="{FF2B5EF4-FFF2-40B4-BE49-F238E27FC236}">
                <a16:creationId xmlns:a16="http://schemas.microsoft.com/office/drawing/2014/main" id="{F64D504B-8576-B04B-92CE-27F4C41A3385}"/>
              </a:ext>
            </a:extLst>
          </p:cNvPr>
          <p:cNvPicPr>
            <a:picLocks noGrp="1" noChangeAspect="1"/>
          </p:cNvPicPr>
          <p:nvPr>
            <p:ph idx="1"/>
          </p:nvPr>
        </p:nvPicPr>
        <p:blipFill rotWithShape="1">
          <a:blip r:embed="rId3"/>
          <a:srcRect l="49754" t="2612" b="58582"/>
          <a:stretch/>
        </p:blipFill>
        <p:spPr>
          <a:xfrm>
            <a:off x="3569457" y="1934935"/>
            <a:ext cx="7958088" cy="2996294"/>
          </a:xfrm>
          <a:prstGeom prst="rect">
            <a:avLst/>
          </a:prstGeom>
        </p:spPr>
      </p:pic>
      <p:sp>
        <p:nvSpPr>
          <p:cNvPr id="3" name="Footer Placeholder 2">
            <a:extLst>
              <a:ext uri="{FF2B5EF4-FFF2-40B4-BE49-F238E27FC236}">
                <a16:creationId xmlns:a16="http://schemas.microsoft.com/office/drawing/2014/main" id="{942D1ACF-093A-7749-A18C-FFCA600475BA}"/>
              </a:ext>
            </a:extLst>
          </p:cNvPr>
          <p:cNvSpPr>
            <a:spLocks noGrp="1"/>
          </p:cNvSpPr>
          <p:nvPr>
            <p:ph type="ftr" sz="quarter" idx="11"/>
          </p:nvPr>
        </p:nvSpPr>
        <p:spPr/>
        <p:txBody>
          <a:bodyPr/>
          <a:lstStyle/>
          <a:p>
            <a:r>
              <a:rPr lang="en-US" dirty="0"/>
              <a:t>People Centered Internet https://PeopleCentered.net Mei Lin Fung -    mlf@alum.mit.edu</a:t>
            </a:r>
          </a:p>
        </p:txBody>
      </p:sp>
      <p:sp>
        <p:nvSpPr>
          <p:cNvPr id="4" name="Slide Number Placeholder 3">
            <a:extLst>
              <a:ext uri="{FF2B5EF4-FFF2-40B4-BE49-F238E27FC236}">
                <a16:creationId xmlns:a16="http://schemas.microsoft.com/office/drawing/2014/main" id="{1E3979A1-FDAA-A347-80FE-C05BF0B2029E}"/>
              </a:ext>
            </a:extLst>
          </p:cNvPr>
          <p:cNvSpPr>
            <a:spLocks noGrp="1"/>
          </p:cNvSpPr>
          <p:nvPr>
            <p:ph type="sldNum" sz="quarter" idx="12"/>
          </p:nvPr>
        </p:nvSpPr>
        <p:spPr/>
        <p:txBody>
          <a:bodyPr/>
          <a:lstStyle/>
          <a:p>
            <a:fld id="{F6CC2046-FB71-614A-9398-14A855BF2958}" type="slidenum">
              <a:rPr lang="en-US" smtClean="0"/>
              <a:t>17</a:t>
            </a:fld>
            <a:endParaRPr lang="en-US" dirty="0"/>
          </a:p>
        </p:txBody>
      </p:sp>
      <p:sp>
        <p:nvSpPr>
          <p:cNvPr id="6" name="TextBox 5">
            <a:extLst>
              <a:ext uri="{FF2B5EF4-FFF2-40B4-BE49-F238E27FC236}">
                <a16:creationId xmlns:a16="http://schemas.microsoft.com/office/drawing/2014/main" id="{6EC2D47A-22B1-1D46-85B1-0BA31207C40F}"/>
              </a:ext>
            </a:extLst>
          </p:cNvPr>
          <p:cNvSpPr txBox="1"/>
          <p:nvPr/>
        </p:nvSpPr>
        <p:spPr>
          <a:xfrm>
            <a:off x="517993" y="946340"/>
            <a:ext cx="11116954"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a:t>Assignment</a:t>
            </a:r>
          </a:p>
          <a:p>
            <a:r>
              <a:rPr lang="en-US" dirty="0"/>
              <a:t>Option 1: Take any two of </a:t>
            </a:r>
            <a:r>
              <a:rPr lang="en-US"/>
              <a:t>the </a:t>
            </a:r>
            <a:r>
              <a:rPr lang="en-US" smtClean="0"/>
              <a:t>slides 10- </a:t>
            </a:r>
            <a:r>
              <a:rPr lang="en-US" dirty="0"/>
              <a:t>15 and describe the actual indicators you are going to track for your business.</a:t>
            </a:r>
          </a:p>
          <a:p>
            <a:r>
              <a:rPr lang="en-US" dirty="0"/>
              <a:t>Option 2: Practice these skills – at least 1 per day and practice each skill for 3 days. What worked? What didn’t work?</a:t>
            </a:r>
          </a:p>
        </p:txBody>
      </p:sp>
      <p:sp>
        <p:nvSpPr>
          <p:cNvPr id="9" name="TextBox 8">
            <a:extLst>
              <a:ext uri="{FF2B5EF4-FFF2-40B4-BE49-F238E27FC236}">
                <a16:creationId xmlns:a16="http://schemas.microsoft.com/office/drawing/2014/main" id="{D0240953-D80C-3D47-9E14-8588D0294FEF}"/>
              </a:ext>
            </a:extLst>
          </p:cNvPr>
          <p:cNvSpPr txBox="1"/>
          <p:nvPr/>
        </p:nvSpPr>
        <p:spPr>
          <a:xfrm>
            <a:off x="1097964" y="5340616"/>
            <a:ext cx="999132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Send in your assignment to </a:t>
            </a:r>
            <a:r>
              <a:rPr lang="en-US" dirty="0">
                <a:hlinkClick r:id="rId4"/>
              </a:rPr>
              <a:t>mlf@alum.mit.edu</a:t>
            </a:r>
            <a:r>
              <a:rPr lang="en-US" dirty="0"/>
              <a:t> by February 15, 2019 to get a grade and written response.</a:t>
            </a:r>
          </a:p>
        </p:txBody>
      </p:sp>
    </p:spTree>
    <p:extLst>
      <p:ext uri="{BB962C8B-B14F-4D97-AF65-F5344CB8AC3E}">
        <p14:creationId xmlns:p14="http://schemas.microsoft.com/office/powerpoint/2010/main" val="1203189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 y="5"/>
            <a:ext cx="12187255" cy="6857995"/>
          </a:xfrm>
          <a:prstGeom prst="rect">
            <a:avLst/>
          </a:prstGeom>
        </p:spPr>
      </p:pic>
      <p:sp>
        <p:nvSpPr>
          <p:cNvPr id="2" name="Rectangle 1"/>
          <p:cNvSpPr/>
          <p:nvPr/>
        </p:nvSpPr>
        <p:spPr>
          <a:xfrm>
            <a:off x="901521" y="38710"/>
            <a:ext cx="6040192" cy="759854"/>
          </a:xfrm>
          <a:prstGeom prst="rect">
            <a:avLst/>
          </a:prstGeom>
          <a:solidFill>
            <a:srgbClr val="5D2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01521" y="38709"/>
            <a:ext cx="6040192" cy="759854"/>
          </a:xfrm>
          <a:prstGeom prst="rect">
            <a:avLst/>
          </a:prstGeom>
          <a:solidFill>
            <a:srgbClr val="5D2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p>
        </p:txBody>
      </p:sp>
      <p:sp>
        <p:nvSpPr>
          <p:cNvPr id="5" name="TextBox 4"/>
          <p:cNvSpPr txBox="1"/>
          <p:nvPr/>
        </p:nvSpPr>
        <p:spPr>
          <a:xfrm>
            <a:off x="3265714" y="2264229"/>
            <a:ext cx="5390606" cy="1569660"/>
          </a:xfrm>
          <a:prstGeom prst="rect">
            <a:avLst/>
          </a:prstGeom>
          <a:noFill/>
        </p:spPr>
        <p:txBody>
          <a:bodyPr wrap="square" rtlCol="0">
            <a:spAutoFit/>
          </a:bodyPr>
          <a:lstStyle/>
          <a:p>
            <a:pPr algn="ctr"/>
            <a:r>
              <a:rPr lang="en-US" sz="9600" dirty="0"/>
              <a:t>Q&amp;A</a:t>
            </a:r>
            <a:endParaRPr lang="en-GB" sz="9600" dirty="0"/>
          </a:p>
        </p:txBody>
      </p:sp>
    </p:spTree>
    <p:extLst>
      <p:ext uri="{BB962C8B-B14F-4D97-AF65-F5344CB8AC3E}">
        <p14:creationId xmlns:p14="http://schemas.microsoft.com/office/powerpoint/2010/main" val="3514226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 y="5"/>
            <a:ext cx="12187255" cy="6857995"/>
          </a:xfrm>
          <a:prstGeom prst="rect">
            <a:avLst/>
          </a:prstGeom>
        </p:spPr>
      </p:pic>
      <p:sp>
        <p:nvSpPr>
          <p:cNvPr id="2" name="Rectangle 1"/>
          <p:cNvSpPr/>
          <p:nvPr/>
        </p:nvSpPr>
        <p:spPr>
          <a:xfrm>
            <a:off x="901521" y="38710"/>
            <a:ext cx="6040192" cy="759854"/>
          </a:xfrm>
          <a:prstGeom prst="rect">
            <a:avLst/>
          </a:prstGeom>
          <a:solidFill>
            <a:srgbClr val="5D2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01521" y="38709"/>
            <a:ext cx="6040192" cy="759854"/>
          </a:xfrm>
          <a:prstGeom prst="rect">
            <a:avLst/>
          </a:prstGeom>
          <a:solidFill>
            <a:srgbClr val="5D2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Upcoming Sessions</a:t>
            </a:r>
            <a:endParaRPr lang="en-GB" sz="2400" dirty="0"/>
          </a:p>
        </p:txBody>
      </p:sp>
      <p:pic>
        <p:nvPicPr>
          <p:cNvPr id="3" name="Picture 2"/>
          <p:cNvPicPr>
            <a:picLocks noChangeAspect="1"/>
          </p:cNvPicPr>
          <p:nvPr/>
        </p:nvPicPr>
        <p:blipFill>
          <a:blip r:embed="rId3"/>
          <a:stretch>
            <a:fillRect/>
          </a:stretch>
        </p:blipFill>
        <p:spPr>
          <a:xfrm>
            <a:off x="2889665" y="1038874"/>
            <a:ext cx="6654929" cy="5578813"/>
          </a:xfrm>
          <a:prstGeom prst="rect">
            <a:avLst/>
          </a:prstGeom>
        </p:spPr>
      </p:pic>
    </p:spTree>
    <p:extLst>
      <p:ext uri="{BB962C8B-B14F-4D97-AF65-F5344CB8AC3E}">
        <p14:creationId xmlns:p14="http://schemas.microsoft.com/office/powerpoint/2010/main" val="1530900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 y="5"/>
            <a:ext cx="12187255" cy="6857995"/>
          </a:xfrm>
          <a:prstGeom prst="rect">
            <a:avLst/>
          </a:prstGeom>
        </p:spPr>
      </p:pic>
      <p:sp>
        <p:nvSpPr>
          <p:cNvPr id="2" name="Rectangle 1"/>
          <p:cNvSpPr/>
          <p:nvPr/>
        </p:nvSpPr>
        <p:spPr>
          <a:xfrm>
            <a:off x="901521" y="38710"/>
            <a:ext cx="6040192" cy="759854"/>
          </a:xfrm>
          <a:prstGeom prst="rect">
            <a:avLst/>
          </a:prstGeom>
          <a:solidFill>
            <a:srgbClr val="5D2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68270" y="5"/>
            <a:ext cx="8200915" cy="759854"/>
          </a:xfrm>
          <a:prstGeom prst="rect">
            <a:avLst/>
          </a:prstGeom>
          <a:solidFill>
            <a:srgbClr val="5D2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Strategic Management- Introduction</a:t>
            </a:r>
            <a:endParaRPr lang="en-GB" sz="2400" dirty="0"/>
          </a:p>
        </p:txBody>
      </p:sp>
      <p:sp>
        <p:nvSpPr>
          <p:cNvPr id="3" name="TextBox 2"/>
          <p:cNvSpPr txBox="1"/>
          <p:nvPr/>
        </p:nvSpPr>
        <p:spPr>
          <a:xfrm>
            <a:off x="1097280" y="1354975"/>
            <a:ext cx="10025149" cy="6463308"/>
          </a:xfrm>
          <a:prstGeom prst="rect">
            <a:avLst/>
          </a:prstGeom>
          <a:noFill/>
        </p:spPr>
        <p:txBody>
          <a:bodyPr wrap="square" rtlCol="0">
            <a:spAutoFit/>
          </a:bodyPr>
          <a:lstStyle/>
          <a:p>
            <a:r>
              <a:rPr lang="en-US" sz="2400" dirty="0"/>
              <a:t>Session Objectives:  Identify the direction of business, connect to new opportunities, and address challenges in starting a new businesses</a:t>
            </a:r>
          </a:p>
          <a:p>
            <a:endParaRPr lang="en-US" sz="2400" dirty="0"/>
          </a:p>
          <a:p>
            <a:r>
              <a:rPr lang="en-US" sz="2400" dirty="0"/>
              <a:t>Proposed Agenda:</a:t>
            </a:r>
          </a:p>
          <a:p>
            <a:pPr marL="514350" indent="-514350">
              <a:buAutoNum type="romanUcPeriod"/>
            </a:pPr>
            <a:r>
              <a:rPr lang="en-US" sz="2400" dirty="0"/>
              <a:t>Guest Presentation (40 min)</a:t>
            </a:r>
          </a:p>
          <a:p>
            <a:pPr marL="514350" indent="-514350">
              <a:buAutoNum type="romanUcPeriod"/>
            </a:pPr>
            <a:r>
              <a:rPr lang="en-US" sz="2400" dirty="0"/>
              <a:t>Q&amp;A (10 min)</a:t>
            </a:r>
          </a:p>
          <a:p>
            <a:pPr marL="514350" indent="-514350">
              <a:buAutoNum type="romanUcPeriod"/>
            </a:pPr>
            <a:r>
              <a:rPr lang="en-US" sz="2400" dirty="0"/>
              <a:t>Follow-up Assignment and Closing Discussion (5 min)</a:t>
            </a:r>
          </a:p>
          <a:p>
            <a:endParaRPr lang="en-US" sz="2400" dirty="0"/>
          </a:p>
          <a:p>
            <a:endParaRPr lang="en-US" sz="2400" dirty="0"/>
          </a:p>
          <a:p>
            <a:pPr lvl="0"/>
            <a:r>
              <a:rPr lang="en-US" sz="2400" dirty="0"/>
              <a:t>Questions from the Audience:</a:t>
            </a:r>
            <a:endParaRPr lang="en-GB" sz="2400" dirty="0"/>
          </a:p>
          <a:p>
            <a:pPr marL="800100" lvl="1" indent="-342900">
              <a:buFont typeface="Arial" panose="020B0604020202020204" pitchFamily="34" charset="0"/>
              <a:buChar char="•"/>
            </a:pPr>
            <a:r>
              <a:rPr lang="en-US" sz="2400" dirty="0"/>
              <a:t>Please type your question in the chat box, including your name and organization.</a:t>
            </a:r>
            <a:endParaRPr lang="en-GB" sz="2400" dirty="0"/>
          </a:p>
          <a:p>
            <a:pPr marL="800100" lvl="1" indent="-342900">
              <a:buFont typeface="Arial" panose="020B0604020202020204" pitchFamily="34" charset="0"/>
              <a:buChar char="•"/>
            </a:pPr>
            <a:r>
              <a:rPr lang="en-US" sz="2400" dirty="0"/>
              <a:t>If time does not allow your question to be answered during the session, the moderator will send it to the guest speaker to respond in writing.  </a:t>
            </a:r>
            <a:endParaRPr lang="en-GB" sz="2400" dirty="0"/>
          </a:p>
          <a:p>
            <a:endParaRPr lang="en-US" sz="2400"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86254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 y="5"/>
            <a:ext cx="12187255" cy="6857995"/>
          </a:xfrm>
          <a:prstGeom prst="rect">
            <a:avLst/>
          </a:prstGeom>
        </p:spPr>
      </p:pic>
      <p:sp>
        <p:nvSpPr>
          <p:cNvPr id="2" name="Rectangle 1"/>
          <p:cNvSpPr/>
          <p:nvPr/>
        </p:nvSpPr>
        <p:spPr>
          <a:xfrm>
            <a:off x="901521" y="38710"/>
            <a:ext cx="6040192" cy="759854"/>
          </a:xfrm>
          <a:prstGeom prst="rect">
            <a:avLst/>
          </a:prstGeom>
          <a:solidFill>
            <a:srgbClr val="5D2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Questions? Contact Us</a:t>
            </a:r>
            <a:endParaRPr lang="en-GB" sz="2400" dirty="0"/>
          </a:p>
        </p:txBody>
      </p:sp>
      <p:sp>
        <p:nvSpPr>
          <p:cNvPr id="3" name="TextBox 2"/>
          <p:cNvSpPr txBox="1"/>
          <p:nvPr/>
        </p:nvSpPr>
        <p:spPr>
          <a:xfrm>
            <a:off x="722713" y="1905508"/>
            <a:ext cx="10752666" cy="3046988"/>
          </a:xfrm>
          <a:prstGeom prst="rect">
            <a:avLst/>
          </a:prstGeom>
          <a:noFill/>
        </p:spPr>
        <p:txBody>
          <a:bodyPr wrap="square" rtlCol="0">
            <a:spAutoFit/>
          </a:bodyPr>
          <a:lstStyle/>
          <a:p>
            <a:pPr algn="ctr"/>
            <a:r>
              <a:rPr lang="en-US" sz="2400" dirty="0"/>
              <a:t>For any course-related inquiries, please contact: </a:t>
            </a:r>
            <a:r>
              <a:rPr lang="en-US" sz="2400" dirty="0">
                <a:hlinkClick r:id="rId3"/>
              </a:rPr>
              <a:t>womenandtrade@intracen.org</a:t>
            </a:r>
            <a:r>
              <a:rPr lang="en-US" sz="2400" dirty="0"/>
              <a:t> </a:t>
            </a:r>
          </a:p>
          <a:p>
            <a:pPr algn="ctr"/>
            <a:r>
              <a:rPr lang="en-US" sz="2400" dirty="0"/>
              <a:t>(using subject line: “EQUALS Business and Leadership Course”</a:t>
            </a:r>
          </a:p>
          <a:p>
            <a:pPr algn="ctr"/>
            <a:endParaRPr lang="en-US" sz="2400" dirty="0"/>
          </a:p>
          <a:p>
            <a:pPr algn="ctr"/>
            <a:endParaRPr lang="en-US" sz="2400" dirty="0"/>
          </a:p>
          <a:p>
            <a:pPr algn="ctr"/>
            <a:r>
              <a:rPr lang="en-US" sz="2400" dirty="0"/>
              <a:t>For any questions about the EQUALS Global Partnership, please contact:  </a:t>
            </a:r>
            <a:r>
              <a:rPr lang="en-US" sz="2400" dirty="0">
                <a:hlinkClick r:id="rId4"/>
              </a:rPr>
              <a:t>equals@itu.int</a:t>
            </a:r>
            <a:endParaRPr lang="en-US" sz="2400" dirty="0"/>
          </a:p>
          <a:p>
            <a:pPr algn="ctr"/>
            <a:endParaRPr lang="en-US" sz="2400" dirty="0"/>
          </a:p>
          <a:p>
            <a:pPr algn="ctr"/>
            <a:r>
              <a:rPr lang="en-US" sz="2400" dirty="0"/>
              <a:t>Thank you! </a:t>
            </a:r>
            <a:endParaRPr lang="en-GB" sz="2400" dirty="0"/>
          </a:p>
        </p:txBody>
      </p:sp>
    </p:spTree>
    <p:extLst>
      <p:ext uri="{BB962C8B-B14F-4D97-AF65-F5344CB8AC3E}">
        <p14:creationId xmlns:p14="http://schemas.microsoft.com/office/powerpoint/2010/main" val="369047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 y="5"/>
            <a:ext cx="12187255" cy="6857995"/>
          </a:xfrm>
          <a:prstGeom prst="rect">
            <a:avLst/>
          </a:prstGeom>
        </p:spPr>
      </p:pic>
      <p:sp>
        <p:nvSpPr>
          <p:cNvPr id="2" name="Rectangle 1"/>
          <p:cNvSpPr/>
          <p:nvPr/>
        </p:nvSpPr>
        <p:spPr>
          <a:xfrm>
            <a:off x="901521" y="38710"/>
            <a:ext cx="6040192" cy="759854"/>
          </a:xfrm>
          <a:prstGeom prst="rect">
            <a:avLst/>
          </a:prstGeom>
          <a:solidFill>
            <a:srgbClr val="5D2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Diagram 7"/>
          <p:cNvGraphicFramePr/>
          <p:nvPr>
            <p:extLst>
              <p:ext uri="{D42A27DB-BD31-4B8C-83A1-F6EECF244321}">
                <p14:modId xmlns:p14="http://schemas.microsoft.com/office/powerpoint/2010/main" val="902052422"/>
              </p:ext>
            </p:extLst>
          </p:nvPr>
        </p:nvGraphicFramePr>
        <p:xfrm>
          <a:off x="182880" y="719666"/>
          <a:ext cx="11887200" cy="5994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868270" y="5"/>
            <a:ext cx="8200915" cy="759854"/>
          </a:xfrm>
          <a:prstGeom prst="rect">
            <a:avLst/>
          </a:prstGeom>
          <a:solidFill>
            <a:srgbClr val="5D2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Session # 3: Guest Speaker</a:t>
            </a:r>
            <a:endParaRPr lang="en-GB" sz="2400" dirty="0"/>
          </a:p>
        </p:txBody>
      </p:sp>
      <p:sp>
        <p:nvSpPr>
          <p:cNvPr id="6" name="TextBox 5"/>
          <p:cNvSpPr txBox="1"/>
          <p:nvPr/>
        </p:nvSpPr>
        <p:spPr>
          <a:xfrm>
            <a:off x="5203768" y="2885990"/>
            <a:ext cx="6525490" cy="830997"/>
          </a:xfrm>
          <a:prstGeom prst="rect">
            <a:avLst/>
          </a:prstGeom>
          <a:noFill/>
        </p:spPr>
        <p:txBody>
          <a:bodyPr wrap="square" rtlCol="0">
            <a:spAutoFit/>
          </a:bodyPr>
          <a:lstStyle/>
          <a:p>
            <a:r>
              <a:rPr lang="en-US" sz="2400" dirty="0"/>
              <a:t>Guest Speaker: </a:t>
            </a:r>
          </a:p>
          <a:p>
            <a:r>
              <a:rPr lang="en-US" sz="2400" dirty="0"/>
              <a:t>Ms. Mei-Lin Fung, People- Centered Internet</a:t>
            </a:r>
          </a:p>
        </p:txBody>
      </p:sp>
      <p:pic>
        <p:nvPicPr>
          <p:cNvPr id="9" name="Picture 8"/>
          <p:cNvPicPr/>
          <p:nvPr/>
        </p:nvPicPr>
        <p:blipFill>
          <a:blip r:embed="rId8">
            <a:extLst>
              <a:ext uri="{28A0092B-C50C-407E-A947-70E740481C1C}">
                <a14:useLocalDpi xmlns:a14="http://schemas.microsoft.com/office/drawing/2010/main" val="0"/>
              </a:ext>
            </a:extLst>
          </a:blip>
          <a:stretch>
            <a:fillRect/>
          </a:stretch>
        </p:blipFill>
        <p:spPr>
          <a:xfrm>
            <a:off x="657680" y="1748850"/>
            <a:ext cx="3961425" cy="3936274"/>
          </a:xfrm>
          <a:prstGeom prst="rect">
            <a:avLst/>
          </a:prstGeom>
        </p:spPr>
      </p:pic>
    </p:spTree>
    <p:extLst>
      <p:ext uri="{BB962C8B-B14F-4D97-AF65-F5344CB8AC3E}">
        <p14:creationId xmlns:p14="http://schemas.microsoft.com/office/powerpoint/2010/main" val="313628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 y="41298"/>
            <a:ext cx="12187255" cy="6857995"/>
          </a:xfrm>
          <a:prstGeom prst="rect">
            <a:avLst/>
          </a:prstGeom>
        </p:spPr>
      </p:pic>
      <p:sp>
        <p:nvSpPr>
          <p:cNvPr id="2" name="Rectangle 1"/>
          <p:cNvSpPr/>
          <p:nvPr/>
        </p:nvSpPr>
        <p:spPr>
          <a:xfrm>
            <a:off x="901521" y="38710"/>
            <a:ext cx="6040192" cy="759854"/>
          </a:xfrm>
          <a:prstGeom prst="rect">
            <a:avLst/>
          </a:prstGeom>
          <a:solidFill>
            <a:srgbClr val="5D2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ubtitle 2"/>
          <p:cNvSpPr>
            <a:spLocks noGrp="1"/>
          </p:cNvSpPr>
          <p:nvPr/>
        </p:nvSpPr>
        <p:spPr>
          <a:xfrm>
            <a:off x="5483849" y="3981554"/>
            <a:ext cx="5946202" cy="838831"/>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100" dirty="0">
                <a:solidFill>
                  <a:srgbClr val="000000"/>
                </a:solidFill>
              </a:rPr>
              <a:t>BY MEI LIN FUNG </a:t>
            </a:r>
          </a:p>
          <a:p>
            <a:pPr algn="r"/>
            <a:r>
              <a:rPr lang="en-US" sz="1100" dirty="0">
                <a:solidFill>
                  <a:srgbClr val="000000"/>
                </a:solidFill>
              </a:rPr>
              <a:t>People Centered Internet</a:t>
            </a:r>
          </a:p>
          <a:p>
            <a:pPr algn="r"/>
            <a:r>
              <a:rPr lang="en-US" sz="1100" dirty="0">
                <a:solidFill>
                  <a:srgbClr val="000000"/>
                </a:solidFill>
              </a:rPr>
              <a:t>https://peoplecentered.net</a:t>
            </a:r>
          </a:p>
        </p:txBody>
      </p:sp>
      <p:sp>
        <p:nvSpPr>
          <p:cNvPr id="10" name="Title 1"/>
          <p:cNvSpPr>
            <a:spLocks noGrp="1"/>
          </p:cNvSpPr>
          <p:nvPr/>
        </p:nvSpPr>
        <p:spPr>
          <a:xfrm>
            <a:off x="5617238" y="3016653"/>
            <a:ext cx="5946579" cy="151418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000" dirty="0">
                <a:solidFill>
                  <a:srgbClr val="000000"/>
                </a:solidFill>
              </a:rPr>
              <a:t>Strategic Management </a:t>
            </a:r>
          </a:p>
        </p:txBody>
      </p:sp>
      <p:pic>
        <p:nvPicPr>
          <p:cNvPr id="11" name="Picture 10" descr="A picture containing tennis, person, clothing&#10;&#10;Description automatically generated">
            <a:extLst>
              <a:ext uri="{FF2B5EF4-FFF2-40B4-BE49-F238E27FC236}">
                <a16:creationId xmlns:a16="http://schemas.microsoft.com/office/drawing/2014/main" id="{8DEF3B8D-3066-4348-97F4-91466B0F62DB}"/>
              </a:ext>
            </a:extLst>
          </p:cNvPr>
          <p:cNvPicPr>
            <a:picLocks noChangeAspect="1"/>
          </p:cNvPicPr>
          <p:nvPr/>
        </p:nvPicPr>
        <p:blipFill rotWithShape="1">
          <a:blip r:embed="rId4"/>
          <a:srcRect b="8272"/>
          <a:stretch/>
        </p:blipFill>
        <p:spPr>
          <a:xfrm>
            <a:off x="361354" y="2097952"/>
            <a:ext cx="4898623" cy="3572265"/>
          </a:xfrm>
          <a:prstGeom prst="rect">
            <a:avLst/>
          </a:prstGeom>
        </p:spPr>
      </p:pic>
      <p:pic>
        <p:nvPicPr>
          <p:cNvPr id="12" name="Picture 11">
            <a:extLst>
              <a:ext uri="{FF2B5EF4-FFF2-40B4-BE49-F238E27FC236}">
                <a16:creationId xmlns:a16="http://schemas.microsoft.com/office/drawing/2014/main" id="{814451BC-D459-134F-998C-02DEA5D561AA}"/>
              </a:ext>
            </a:extLst>
          </p:cNvPr>
          <p:cNvPicPr>
            <a:picLocks noChangeAspect="1"/>
          </p:cNvPicPr>
          <p:nvPr/>
        </p:nvPicPr>
        <p:blipFill>
          <a:blip r:embed="rId5"/>
          <a:stretch>
            <a:fillRect/>
          </a:stretch>
        </p:blipFill>
        <p:spPr>
          <a:xfrm>
            <a:off x="5768385" y="5577386"/>
            <a:ext cx="2754249" cy="1005105"/>
          </a:xfrm>
          <a:prstGeom prst="rect">
            <a:avLst/>
          </a:prstGeom>
        </p:spPr>
      </p:pic>
      <p:pic>
        <p:nvPicPr>
          <p:cNvPr id="13" name="Picture 12" descr="A close up of a logo&#10;&#10;Description automatically generated">
            <a:extLst>
              <a:ext uri="{FF2B5EF4-FFF2-40B4-BE49-F238E27FC236}">
                <a16:creationId xmlns:a16="http://schemas.microsoft.com/office/drawing/2014/main" id="{E081706A-E760-C545-A67B-E0E8275029BD}"/>
              </a:ext>
            </a:extLst>
          </p:cNvPr>
          <p:cNvPicPr>
            <a:picLocks noChangeAspect="1"/>
          </p:cNvPicPr>
          <p:nvPr/>
        </p:nvPicPr>
        <p:blipFill>
          <a:blip r:embed="rId6"/>
          <a:stretch>
            <a:fillRect/>
          </a:stretch>
        </p:blipFill>
        <p:spPr>
          <a:xfrm>
            <a:off x="9150817" y="5495739"/>
            <a:ext cx="2413000" cy="1168400"/>
          </a:xfrm>
          <a:prstGeom prst="rect">
            <a:avLst/>
          </a:prstGeom>
        </p:spPr>
      </p:pic>
    </p:spTree>
    <p:extLst>
      <p:ext uri="{BB962C8B-B14F-4D97-AF65-F5344CB8AC3E}">
        <p14:creationId xmlns:p14="http://schemas.microsoft.com/office/powerpoint/2010/main" val="350644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 y="41298"/>
            <a:ext cx="12187255" cy="6857995"/>
          </a:xfrm>
          <a:prstGeom prst="rect">
            <a:avLst/>
          </a:prstGeom>
        </p:spPr>
      </p:pic>
      <p:sp>
        <p:nvSpPr>
          <p:cNvPr id="2" name="Rectangle 1"/>
          <p:cNvSpPr/>
          <p:nvPr/>
        </p:nvSpPr>
        <p:spPr>
          <a:xfrm>
            <a:off x="901521" y="38710"/>
            <a:ext cx="6040192" cy="759854"/>
          </a:xfrm>
          <a:prstGeom prst="rect">
            <a:avLst/>
          </a:prstGeom>
          <a:solidFill>
            <a:srgbClr val="5D2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80FE7A86-AF69-F144-AF63-C4054D9E1967}"/>
              </a:ext>
            </a:extLst>
          </p:cNvPr>
          <p:cNvSpPr>
            <a:spLocks noGrp="1"/>
          </p:cNvSpPr>
          <p:nvPr/>
        </p:nvSpPr>
        <p:spPr>
          <a:xfrm>
            <a:off x="901522" y="1404230"/>
            <a:ext cx="2669406" cy="1781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What is Strategic Management? </a:t>
            </a:r>
          </a:p>
        </p:txBody>
      </p:sp>
      <p:sp>
        <p:nvSpPr>
          <p:cNvPr id="14" name="Content Placeholder 2">
            <a:extLst>
              <a:ext uri="{FF2B5EF4-FFF2-40B4-BE49-F238E27FC236}">
                <a16:creationId xmlns:a16="http://schemas.microsoft.com/office/drawing/2014/main" id="{F5F212C7-D9FE-E34F-902E-D650D23911F5}"/>
              </a:ext>
            </a:extLst>
          </p:cNvPr>
          <p:cNvSpPr>
            <a:spLocks noGrp="1"/>
          </p:cNvSpPr>
          <p:nvPr/>
        </p:nvSpPr>
        <p:spPr>
          <a:xfrm>
            <a:off x="901521" y="3555252"/>
            <a:ext cx="3522622" cy="2811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500" dirty="0"/>
              <a:t>Start with the  End Product</a:t>
            </a:r>
          </a:p>
          <a:p>
            <a:pPr lvl="1"/>
            <a:r>
              <a:rPr lang="en-US" sz="1500" dirty="0"/>
              <a:t>OUTPUTS AND OUTCOMES </a:t>
            </a:r>
          </a:p>
          <a:p>
            <a:r>
              <a:rPr lang="en-US" sz="1500" dirty="0"/>
              <a:t>Team works out how they be achieved</a:t>
            </a:r>
          </a:p>
          <a:p>
            <a:pPr marL="0" indent="0">
              <a:buNone/>
            </a:pPr>
            <a:r>
              <a:rPr lang="en-US" sz="1500" dirty="0"/>
              <a:t> References</a:t>
            </a:r>
          </a:p>
          <a:p>
            <a:pPr marL="0" indent="0">
              <a:buNone/>
            </a:pPr>
            <a:r>
              <a:rPr lang="en-US" sz="1200" dirty="0">
                <a:hlinkClick r:id="rId4"/>
              </a:rPr>
              <a:t>Covey Habit 2: Begin with the End in Mind</a:t>
            </a:r>
            <a:endParaRPr lang="en-US" sz="1200" dirty="0"/>
          </a:p>
          <a:p>
            <a:pPr marL="0" indent="0">
              <a:buNone/>
            </a:pPr>
            <a:r>
              <a:rPr lang="en-US" sz="1200" dirty="0">
                <a:hlinkClick r:id="rId4"/>
              </a:rPr>
              <a:t>https://www.franklincovey.com/the-7-habits/habit-2.html</a:t>
            </a:r>
            <a:r>
              <a:rPr lang="en-US" sz="1200" dirty="0"/>
              <a:t> </a:t>
            </a:r>
          </a:p>
          <a:p>
            <a:pPr marL="0" indent="0">
              <a:buNone/>
            </a:pPr>
            <a:r>
              <a:rPr lang="en-US" sz="1200" dirty="0"/>
              <a:t>Diagram adapted  from the  Franklin Covey original</a:t>
            </a:r>
          </a:p>
          <a:p>
            <a:pPr marL="457200" lvl="1" indent="0">
              <a:buNone/>
            </a:pPr>
            <a:endParaRPr lang="en-US" sz="1600" dirty="0"/>
          </a:p>
          <a:p>
            <a:pPr marL="457200" lvl="1" indent="0">
              <a:buNone/>
            </a:pPr>
            <a:endParaRPr lang="en-US" sz="1600" dirty="0"/>
          </a:p>
          <a:p>
            <a:endParaRPr lang="en-US" sz="1600" dirty="0"/>
          </a:p>
        </p:txBody>
      </p:sp>
      <p:pic>
        <p:nvPicPr>
          <p:cNvPr id="15" name="Picture 14" descr="A screenshot of a cell phone&#10;&#10;Description automatically generated">
            <a:extLst>
              <a:ext uri="{FF2B5EF4-FFF2-40B4-BE49-F238E27FC236}">
                <a16:creationId xmlns:a16="http://schemas.microsoft.com/office/drawing/2014/main" id="{697C85A2-1EE8-C44D-97A0-EA3FB10DED99}"/>
              </a:ext>
            </a:extLst>
          </p:cNvPr>
          <p:cNvPicPr>
            <a:picLocks noChangeAspect="1"/>
          </p:cNvPicPr>
          <p:nvPr/>
        </p:nvPicPr>
        <p:blipFill>
          <a:blip r:embed="rId5"/>
          <a:stretch>
            <a:fillRect/>
          </a:stretch>
        </p:blipFill>
        <p:spPr>
          <a:xfrm>
            <a:off x="4386669" y="1152621"/>
            <a:ext cx="4391611" cy="2986295"/>
          </a:xfrm>
          <a:prstGeom prst="rect">
            <a:avLst/>
          </a:prstGeom>
        </p:spPr>
      </p:pic>
      <p:pic>
        <p:nvPicPr>
          <p:cNvPr id="16" name="Picture 15" descr="A screenshot of a social media post&#10;&#10;Description automatically generated">
            <a:extLst>
              <a:ext uri="{FF2B5EF4-FFF2-40B4-BE49-F238E27FC236}">
                <a16:creationId xmlns:a16="http://schemas.microsoft.com/office/drawing/2014/main" id="{E4D0B327-71BF-E447-8C77-4CD96533EE78}"/>
              </a:ext>
            </a:extLst>
          </p:cNvPr>
          <p:cNvPicPr>
            <a:picLocks noChangeAspect="1"/>
          </p:cNvPicPr>
          <p:nvPr/>
        </p:nvPicPr>
        <p:blipFill>
          <a:blip r:embed="rId6"/>
          <a:stretch>
            <a:fillRect/>
          </a:stretch>
        </p:blipFill>
        <p:spPr>
          <a:xfrm>
            <a:off x="8796514" y="1152621"/>
            <a:ext cx="2541222" cy="2986295"/>
          </a:xfrm>
          <a:prstGeom prst="rect">
            <a:avLst/>
          </a:prstGeom>
        </p:spPr>
      </p:pic>
      <p:pic>
        <p:nvPicPr>
          <p:cNvPr id="17" name="Picture 16" descr="A close up of a piece of paper&#10;&#10;Description automatically generated">
            <a:extLst>
              <a:ext uri="{FF2B5EF4-FFF2-40B4-BE49-F238E27FC236}">
                <a16:creationId xmlns:a16="http://schemas.microsoft.com/office/drawing/2014/main" id="{201A1646-8AE7-0042-9768-DD7B3D30B234}"/>
              </a:ext>
            </a:extLst>
          </p:cNvPr>
          <p:cNvPicPr>
            <a:picLocks noChangeAspect="1"/>
          </p:cNvPicPr>
          <p:nvPr/>
        </p:nvPicPr>
        <p:blipFill>
          <a:blip r:embed="rId7"/>
          <a:stretch>
            <a:fillRect/>
          </a:stretch>
        </p:blipFill>
        <p:spPr>
          <a:xfrm>
            <a:off x="6800744" y="1881739"/>
            <a:ext cx="1519617" cy="1399292"/>
          </a:xfrm>
          <a:prstGeom prst="rect">
            <a:avLst/>
          </a:prstGeom>
        </p:spPr>
      </p:pic>
      <p:sp>
        <p:nvSpPr>
          <p:cNvPr id="18" name="TextBox 10">
            <a:extLst>
              <a:ext uri="{FF2B5EF4-FFF2-40B4-BE49-F238E27FC236}">
                <a16:creationId xmlns:a16="http://schemas.microsoft.com/office/drawing/2014/main" id="{3A794832-D14A-6244-A276-4C9D4191D8B8}"/>
              </a:ext>
            </a:extLst>
          </p:cNvPr>
          <p:cNvSpPr txBox="1"/>
          <p:nvPr/>
        </p:nvSpPr>
        <p:spPr>
          <a:xfrm>
            <a:off x="7065994" y="3206201"/>
            <a:ext cx="857607" cy="30777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non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400" dirty="0">
                <a:cs typeface="Al Bayan Plain" pitchFamily="2" charset="-78"/>
              </a:rPr>
              <a:t>  TEAM    </a:t>
            </a:r>
          </a:p>
        </p:txBody>
      </p:sp>
      <p:sp>
        <p:nvSpPr>
          <p:cNvPr id="19" name="TextBox 11">
            <a:extLst>
              <a:ext uri="{FF2B5EF4-FFF2-40B4-BE49-F238E27FC236}">
                <a16:creationId xmlns:a16="http://schemas.microsoft.com/office/drawing/2014/main" id="{A89E7B0B-71E6-3A4B-AFAC-D268D1E83321}"/>
              </a:ext>
            </a:extLst>
          </p:cNvPr>
          <p:cNvSpPr txBox="1"/>
          <p:nvPr/>
        </p:nvSpPr>
        <p:spPr>
          <a:xfrm>
            <a:off x="9303134" y="3144580"/>
            <a:ext cx="1422184" cy="30777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non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400" dirty="0">
                <a:cs typeface="Al Bayan Plain" pitchFamily="2" charset="-78"/>
              </a:rPr>
              <a:t>     </a:t>
            </a:r>
            <a:r>
              <a:rPr lang="en-US" sz="1200" dirty="0">
                <a:latin typeface="Andale Mono" panose="020B0509000000000004" pitchFamily="49" charset="0"/>
                <a:cs typeface="Al Bayan Plain" pitchFamily="2" charset="-78"/>
              </a:rPr>
              <a:t>OPERATIONS</a:t>
            </a:r>
            <a:r>
              <a:rPr lang="en-US" sz="1400" dirty="0">
                <a:latin typeface="Andale Mono" panose="020B0509000000000004" pitchFamily="49" charset="0"/>
                <a:cs typeface="Al Bayan Plain" pitchFamily="2" charset="-78"/>
              </a:rPr>
              <a:t> </a:t>
            </a:r>
          </a:p>
        </p:txBody>
      </p:sp>
      <p:sp>
        <p:nvSpPr>
          <p:cNvPr id="20" name="TextBox 12">
            <a:extLst>
              <a:ext uri="{FF2B5EF4-FFF2-40B4-BE49-F238E27FC236}">
                <a16:creationId xmlns:a16="http://schemas.microsoft.com/office/drawing/2014/main" id="{60646C21-0B2E-F144-875F-83B392574E13}"/>
              </a:ext>
            </a:extLst>
          </p:cNvPr>
          <p:cNvSpPr txBox="1"/>
          <p:nvPr/>
        </p:nvSpPr>
        <p:spPr>
          <a:xfrm>
            <a:off x="9266667" y="3416752"/>
            <a:ext cx="742511" cy="276999"/>
          </a:xfrm>
          <a:prstGeom prst="rect">
            <a:avLst/>
          </a:prstGeom>
          <a:solidFill>
            <a:schemeClr val="bg1"/>
          </a:solid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ndale Mono" panose="020B0509000000000004" pitchFamily="49" charset="0"/>
              </a:rPr>
              <a:t> </a:t>
            </a:r>
            <a:r>
              <a:rPr lang="en-US" sz="1200" dirty="0">
                <a:latin typeface="Andale Mono" panose="020B0509000000000004" pitchFamily="49" charset="0"/>
                <a:cs typeface="Al Bayan Plain" pitchFamily="2" charset="-78"/>
              </a:rPr>
              <a:t>THIRD</a:t>
            </a:r>
          </a:p>
        </p:txBody>
      </p:sp>
      <p:sp>
        <p:nvSpPr>
          <p:cNvPr id="21" name="Down Arrow 20">
            <a:extLst>
              <a:ext uri="{FF2B5EF4-FFF2-40B4-BE49-F238E27FC236}">
                <a16:creationId xmlns:a16="http://schemas.microsoft.com/office/drawing/2014/main" id="{749FFD93-C61D-7C49-B9C9-E8B70D4C2D99}"/>
              </a:ext>
            </a:extLst>
          </p:cNvPr>
          <p:cNvSpPr/>
          <p:nvPr/>
        </p:nvSpPr>
        <p:spPr>
          <a:xfrm>
            <a:off x="7306582" y="4485033"/>
            <a:ext cx="1380236" cy="978408"/>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highlight>
                  <a:srgbClr val="FFFF00"/>
                </a:highlight>
              </a:rPr>
              <a:t>into</a:t>
            </a:r>
          </a:p>
        </p:txBody>
      </p:sp>
      <p:sp>
        <p:nvSpPr>
          <p:cNvPr id="22" name="TextBox 14">
            <a:extLst>
              <a:ext uri="{FF2B5EF4-FFF2-40B4-BE49-F238E27FC236}">
                <a16:creationId xmlns:a16="http://schemas.microsoft.com/office/drawing/2014/main" id="{5D8751D1-BE4B-004A-B540-DB6D1EFB40B3}"/>
              </a:ext>
            </a:extLst>
          </p:cNvPr>
          <p:cNvSpPr txBox="1"/>
          <p:nvPr/>
        </p:nvSpPr>
        <p:spPr>
          <a:xfrm>
            <a:off x="5579525" y="5844012"/>
            <a:ext cx="5228419"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t>Outputs                             Outcomes</a:t>
            </a:r>
          </a:p>
        </p:txBody>
      </p:sp>
      <p:sp>
        <p:nvSpPr>
          <p:cNvPr id="23" name="TextBox 15">
            <a:extLst>
              <a:ext uri="{FF2B5EF4-FFF2-40B4-BE49-F238E27FC236}">
                <a16:creationId xmlns:a16="http://schemas.microsoft.com/office/drawing/2014/main" id="{D1401EA8-21EC-DE40-837C-2AB02F2891EB}"/>
              </a:ext>
            </a:extLst>
          </p:cNvPr>
          <p:cNvSpPr txBox="1"/>
          <p:nvPr/>
        </p:nvSpPr>
        <p:spPr>
          <a:xfrm>
            <a:off x="6083067" y="4150155"/>
            <a:ext cx="382726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Convert materials $’s, expertise &amp; skills</a:t>
            </a:r>
          </a:p>
        </p:txBody>
      </p:sp>
      <p:sp>
        <p:nvSpPr>
          <p:cNvPr id="24" name="Sun 23">
            <a:extLst>
              <a:ext uri="{FF2B5EF4-FFF2-40B4-BE49-F238E27FC236}">
                <a16:creationId xmlns:a16="http://schemas.microsoft.com/office/drawing/2014/main" id="{77DF12F4-5571-2C47-9267-4B352104F3BE}"/>
              </a:ext>
            </a:extLst>
          </p:cNvPr>
          <p:cNvSpPr/>
          <p:nvPr/>
        </p:nvSpPr>
        <p:spPr>
          <a:xfrm>
            <a:off x="3165449" y="1326936"/>
            <a:ext cx="2414075" cy="2026000"/>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Vision</a:t>
            </a:r>
          </a:p>
        </p:txBody>
      </p:sp>
      <p:sp>
        <p:nvSpPr>
          <p:cNvPr id="3" name="Rectangle 2"/>
          <p:cNvSpPr/>
          <p:nvPr/>
        </p:nvSpPr>
        <p:spPr>
          <a:xfrm>
            <a:off x="3035067" y="6270879"/>
            <a:ext cx="6096000" cy="646331"/>
          </a:xfrm>
          <a:prstGeom prst="rect">
            <a:avLst/>
          </a:prstGeom>
        </p:spPr>
        <p:txBody>
          <a:bodyPr>
            <a:spAutoFit/>
          </a:bodyPr>
          <a:lstStyle/>
          <a:p>
            <a:r>
              <a:rPr lang="en-US" dirty="0"/>
              <a:t>People Centered Internet https://PeopleCentered.net Mei Lin Fung -    mlf@alum.mit.edu</a:t>
            </a:r>
          </a:p>
        </p:txBody>
      </p:sp>
    </p:spTree>
    <p:extLst>
      <p:ext uri="{BB962C8B-B14F-4D97-AF65-F5344CB8AC3E}">
        <p14:creationId xmlns:p14="http://schemas.microsoft.com/office/powerpoint/2010/main" val="222688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
            <a:ext cx="12187255" cy="6857995"/>
          </a:xfrm>
          <a:prstGeom prst="rect">
            <a:avLst/>
          </a:prstGeom>
        </p:spPr>
      </p:pic>
      <p:sp>
        <p:nvSpPr>
          <p:cNvPr id="2" name="Rectangle 1"/>
          <p:cNvSpPr/>
          <p:nvPr/>
        </p:nvSpPr>
        <p:spPr>
          <a:xfrm>
            <a:off x="901521" y="38710"/>
            <a:ext cx="6040192" cy="759854"/>
          </a:xfrm>
          <a:prstGeom prst="rect">
            <a:avLst/>
          </a:prstGeom>
          <a:solidFill>
            <a:srgbClr val="5D2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01520" y="38709"/>
            <a:ext cx="7911553" cy="759854"/>
          </a:xfrm>
          <a:prstGeom prst="rect">
            <a:avLst/>
          </a:prstGeom>
          <a:solidFill>
            <a:srgbClr val="5D2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What’s the difference between outputs and outcomes?</a:t>
            </a:r>
            <a:endParaRPr lang="en-GB" sz="2400" dirty="0"/>
          </a:p>
        </p:txBody>
      </p:sp>
      <p:sp>
        <p:nvSpPr>
          <p:cNvPr id="7" name="Rectangle 6"/>
          <p:cNvSpPr/>
          <p:nvPr/>
        </p:nvSpPr>
        <p:spPr>
          <a:xfrm>
            <a:off x="496389" y="1280160"/>
            <a:ext cx="11216640" cy="1446550"/>
          </a:xfrm>
          <a:prstGeom prst="rect">
            <a:avLst/>
          </a:prstGeom>
        </p:spPr>
        <p:txBody>
          <a:bodyPr wrap="square">
            <a:spAutoFit/>
          </a:bodyPr>
          <a:lstStyle/>
          <a:p>
            <a:r>
              <a:rPr lang="en-US" b="1" dirty="0"/>
              <a:t>Output</a:t>
            </a:r>
            <a:r>
              <a:rPr lang="en-US" dirty="0"/>
              <a:t> is what you can control that you deliver to the customer</a:t>
            </a:r>
          </a:p>
          <a:p>
            <a:r>
              <a:rPr lang="en-US" b="1" dirty="0"/>
              <a:t>Outcome</a:t>
            </a:r>
            <a:r>
              <a:rPr lang="en-US" dirty="0"/>
              <a:t> is the effect on the customer as a short, medium or long term result</a:t>
            </a:r>
          </a:p>
          <a:p>
            <a:endParaRPr lang="en-US" dirty="0"/>
          </a:p>
          <a:p>
            <a:r>
              <a:rPr lang="en-US" dirty="0"/>
              <a:t>Reference</a:t>
            </a:r>
          </a:p>
          <a:p>
            <a:pPr lvl="1"/>
            <a:r>
              <a:rPr lang="en-US" sz="1600" dirty="0"/>
              <a:t>https://www.sysaid.com/blog/entry/the-difference-between-outcomes-and-outputs-makes-a-difference</a:t>
            </a:r>
          </a:p>
        </p:txBody>
      </p:sp>
    </p:spTree>
    <p:extLst>
      <p:ext uri="{BB962C8B-B14F-4D97-AF65-F5344CB8AC3E}">
        <p14:creationId xmlns:p14="http://schemas.microsoft.com/office/powerpoint/2010/main" val="265780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
            <a:ext cx="12187255" cy="6857995"/>
          </a:xfrm>
          <a:prstGeom prst="rect">
            <a:avLst/>
          </a:prstGeom>
        </p:spPr>
      </p:pic>
      <p:sp>
        <p:nvSpPr>
          <p:cNvPr id="2" name="Title 1">
            <a:extLst>
              <a:ext uri="{FF2B5EF4-FFF2-40B4-BE49-F238E27FC236}">
                <a16:creationId xmlns:a16="http://schemas.microsoft.com/office/drawing/2014/main" id="{E66EDAB5-610B-A24A-831E-1F5FB532CE3E}"/>
              </a:ext>
            </a:extLst>
          </p:cNvPr>
          <p:cNvSpPr>
            <a:spLocks noGrp="1"/>
          </p:cNvSpPr>
          <p:nvPr>
            <p:ph type="title"/>
          </p:nvPr>
        </p:nvSpPr>
        <p:spPr>
          <a:xfrm>
            <a:off x="572729" y="851825"/>
            <a:ext cx="11079340" cy="1325563"/>
          </a:xfrm>
        </p:spPr>
        <p:txBody>
          <a:bodyPr>
            <a:normAutofit/>
          </a:bodyPr>
          <a:lstStyle/>
          <a:p>
            <a:r>
              <a:rPr lang="en-US" sz="4200" dirty="0">
                <a:latin typeface="+mn-lt"/>
              </a:rPr>
              <a:t>Strategic Management is how we </a:t>
            </a:r>
            <a:br>
              <a:rPr lang="en-US" sz="4200" dirty="0">
                <a:latin typeface="+mn-lt"/>
              </a:rPr>
            </a:br>
            <a:r>
              <a:rPr lang="en-US" sz="4200" dirty="0">
                <a:latin typeface="+mn-lt"/>
              </a:rPr>
              <a:t>steer to stay on course to our destination</a:t>
            </a:r>
          </a:p>
        </p:txBody>
      </p:sp>
      <p:pic>
        <p:nvPicPr>
          <p:cNvPr id="7" name="Picture 6">
            <a:extLst>
              <a:ext uri="{FF2B5EF4-FFF2-40B4-BE49-F238E27FC236}">
                <a16:creationId xmlns:a16="http://schemas.microsoft.com/office/drawing/2014/main" id="{5F8AC0C1-C21F-844D-8FB1-660B1633456B}"/>
              </a:ext>
            </a:extLst>
          </p:cNvPr>
          <p:cNvPicPr>
            <a:picLocks noChangeAspect="1"/>
          </p:cNvPicPr>
          <p:nvPr/>
        </p:nvPicPr>
        <p:blipFill>
          <a:blip r:embed="rId3"/>
          <a:stretch>
            <a:fillRect/>
          </a:stretch>
        </p:blipFill>
        <p:spPr>
          <a:xfrm>
            <a:off x="572729" y="3246438"/>
            <a:ext cx="5224172" cy="1679198"/>
          </a:xfrm>
          <a:prstGeom prst="rect">
            <a:avLst/>
          </a:prstGeom>
        </p:spPr>
      </p:pic>
      <p:sp>
        <p:nvSpPr>
          <p:cNvPr id="8" name="Rectangle 7">
            <a:extLst>
              <a:ext uri="{FF2B5EF4-FFF2-40B4-BE49-F238E27FC236}">
                <a16:creationId xmlns:a16="http://schemas.microsoft.com/office/drawing/2014/main" id="{A46B23CA-8C59-E948-A90F-973DD93787A6}"/>
              </a:ext>
            </a:extLst>
          </p:cNvPr>
          <p:cNvSpPr/>
          <p:nvPr/>
        </p:nvSpPr>
        <p:spPr>
          <a:xfrm>
            <a:off x="985520" y="4411059"/>
            <a:ext cx="2051939"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7589F0FA-4C79-C24C-B932-3566832F55C2}"/>
              </a:ext>
            </a:extLst>
          </p:cNvPr>
          <p:cNvCxnSpPr>
            <a:cxnSpLocks/>
          </p:cNvCxnSpPr>
          <p:nvPr/>
        </p:nvCxnSpPr>
        <p:spPr>
          <a:xfrm flipH="1">
            <a:off x="5171440" y="4295976"/>
            <a:ext cx="1038252" cy="2402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417EB62-7C54-B044-B163-2531EC125762}"/>
              </a:ext>
            </a:extLst>
          </p:cNvPr>
          <p:cNvSpPr txBox="1"/>
          <p:nvPr/>
        </p:nvSpPr>
        <p:spPr>
          <a:xfrm>
            <a:off x="848281" y="2010623"/>
            <a:ext cx="8453661" cy="523220"/>
          </a:xfrm>
          <a:prstGeom prst="rect">
            <a:avLst/>
          </a:prstGeom>
          <a:noFill/>
        </p:spPr>
        <p:txBody>
          <a:bodyPr wrap="none" rtlCol="0">
            <a:spAutoFit/>
          </a:bodyPr>
          <a:lstStyle/>
          <a:p>
            <a:r>
              <a:rPr lang="en-US" sz="2400" dirty="0"/>
              <a:t>1</a:t>
            </a:r>
            <a:r>
              <a:rPr lang="en-US" sz="2800" dirty="0"/>
              <a:t>. Strategy = Map to reach the destination via milestones</a:t>
            </a:r>
          </a:p>
        </p:txBody>
      </p:sp>
      <p:sp>
        <p:nvSpPr>
          <p:cNvPr id="31" name="TextBox 30">
            <a:extLst>
              <a:ext uri="{FF2B5EF4-FFF2-40B4-BE49-F238E27FC236}">
                <a16:creationId xmlns:a16="http://schemas.microsoft.com/office/drawing/2014/main" id="{8741864E-67B7-3347-B341-71D1CF53B58F}"/>
              </a:ext>
            </a:extLst>
          </p:cNvPr>
          <p:cNvSpPr txBox="1"/>
          <p:nvPr/>
        </p:nvSpPr>
        <p:spPr>
          <a:xfrm>
            <a:off x="6290254" y="3776005"/>
            <a:ext cx="4652066" cy="954107"/>
          </a:xfrm>
          <a:prstGeom prst="rect">
            <a:avLst/>
          </a:prstGeom>
          <a:noFill/>
        </p:spPr>
        <p:txBody>
          <a:bodyPr wrap="square" rtlCol="0">
            <a:spAutoFit/>
          </a:bodyPr>
          <a:lstStyle/>
          <a:p>
            <a:r>
              <a:rPr lang="en-US" sz="2400" dirty="0"/>
              <a:t>3. </a:t>
            </a:r>
            <a:r>
              <a:rPr lang="en-US" sz="2800" dirty="0"/>
              <a:t>Goals &amp; Indicators provide the Rudder to stay on course</a:t>
            </a:r>
          </a:p>
        </p:txBody>
      </p:sp>
      <p:sp>
        <p:nvSpPr>
          <p:cNvPr id="33" name="TextBox 32">
            <a:extLst>
              <a:ext uri="{FF2B5EF4-FFF2-40B4-BE49-F238E27FC236}">
                <a16:creationId xmlns:a16="http://schemas.microsoft.com/office/drawing/2014/main" id="{992FE45D-77A6-204D-88B9-4AD0CCE78925}"/>
              </a:ext>
            </a:extLst>
          </p:cNvPr>
          <p:cNvSpPr txBox="1"/>
          <p:nvPr/>
        </p:nvSpPr>
        <p:spPr>
          <a:xfrm>
            <a:off x="3567348" y="2777181"/>
            <a:ext cx="6390980" cy="523220"/>
          </a:xfrm>
          <a:prstGeom prst="rect">
            <a:avLst/>
          </a:prstGeom>
          <a:noFill/>
        </p:spPr>
        <p:txBody>
          <a:bodyPr wrap="none" rtlCol="0">
            <a:spAutoFit/>
          </a:bodyPr>
          <a:lstStyle/>
          <a:p>
            <a:r>
              <a:rPr lang="en-US" sz="2400" dirty="0"/>
              <a:t>2</a:t>
            </a:r>
            <a:r>
              <a:rPr lang="en-US" sz="2800" dirty="0"/>
              <a:t>. How is the team to steer to milestones? </a:t>
            </a:r>
            <a:endParaRPr lang="en-US" sz="2400" dirty="0"/>
          </a:p>
        </p:txBody>
      </p:sp>
      <p:cxnSp>
        <p:nvCxnSpPr>
          <p:cNvPr id="34" name="Straight Arrow Connector 33">
            <a:extLst>
              <a:ext uri="{FF2B5EF4-FFF2-40B4-BE49-F238E27FC236}">
                <a16:creationId xmlns:a16="http://schemas.microsoft.com/office/drawing/2014/main" id="{1B4B59D7-B4E3-C44A-9EDD-2140FD92EB10}"/>
              </a:ext>
            </a:extLst>
          </p:cNvPr>
          <p:cNvCxnSpPr>
            <a:cxnSpLocks/>
          </p:cNvCxnSpPr>
          <p:nvPr/>
        </p:nvCxnSpPr>
        <p:spPr>
          <a:xfrm flipH="1">
            <a:off x="4666696" y="3273633"/>
            <a:ext cx="504744" cy="4096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9DBA74E-EC27-3449-9594-B28F0B3FE6D4}"/>
              </a:ext>
            </a:extLst>
          </p:cNvPr>
          <p:cNvSpPr txBox="1"/>
          <p:nvPr/>
        </p:nvSpPr>
        <p:spPr>
          <a:xfrm>
            <a:off x="1485876" y="5628592"/>
            <a:ext cx="9013173" cy="923330"/>
          </a:xfrm>
          <a:prstGeom prst="rect">
            <a:avLst/>
          </a:prstGeom>
          <a:noFill/>
        </p:spPr>
        <p:txBody>
          <a:bodyPr wrap="none" rtlCol="0">
            <a:spAutoFit/>
          </a:bodyPr>
          <a:lstStyle/>
          <a:p>
            <a:r>
              <a:rPr lang="en-US" dirty="0">
                <a:hlinkClick r:id="rId4">
                  <a:extLst>
                    <a:ext uri="{A12FA001-AC4F-418D-AE19-62706E023703}">
                      <ahyp:hlinkClr xmlns:ahyp="http://schemas.microsoft.com/office/drawing/2018/hyperlinkcolor" xmlns="" val="tx"/>
                    </a:ext>
                  </a:extLst>
                </a:hlinkClick>
              </a:rPr>
              <a:t>Reference: Top 100 Leadership Quotes</a:t>
            </a:r>
          </a:p>
          <a:p>
            <a:r>
              <a:rPr lang="en-US" dirty="0">
                <a:hlinkClick r:id="rId4">
                  <a:extLst>
                    <a:ext uri="{A12FA001-AC4F-418D-AE19-62706E023703}">
                      <ahyp:hlinkClr xmlns:ahyp="http://schemas.microsoft.com/office/drawing/2018/hyperlinkcolor" xmlns="" val="tx"/>
                    </a:ext>
                  </a:extLst>
                </a:hlinkClick>
              </a:rPr>
              <a:t> https://www.forbes.com/sites/kevinkruse/2012/10/16/quotes-on-leadership/#716634362feb</a:t>
            </a:r>
            <a:endParaRPr lang="en-US" dirty="0"/>
          </a:p>
          <a:p>
            <a:endParaRPr lang="en-US" dirty="0"/>
          </a:p>
        </p:txBody>
      </p:sp>
      <p:sp>
        <p:nvSpPr>
          <p:cNvPr id="40" name="TextBox 39">
            <a:extLst>
              <a:ext uri="{FF2B5EF4-FFF2-40B4-BE49-F238E27FC236}">
                <a16:creationId xmlns:a16="http://schemas.microsoft.com/office/drawing/2014/main" id="{AEEF8470-812C-8B40-BCE5-7437A4FB88E0}"/>
              </a:ext>
            </a:extLst>
          </p:cNvPr>
          <p:cNvSpPr txBox="1"/>
          <p:nvPr/>
        </p:nvSpPr>
        <p:spPr>
          <a:xfrm>
            <a:off x="7381013" y="4906879"/>
            <a:ext cx="2101857" cy="430887"/>
          </a:xfrm>
          <a:prstGeom prst="rect">
            <a:avLst/>
          </a:prstGeom>
          <a:noFill/>
        </p:spPr>
        <p:txBody>
          <a:bodyPr wrap="none" rtlCol="0">
            <a:spAutoFit/>
          </a:bodyPr>
          <a:lstStyle/>
          <a:p>
            <a:r>
              <a:rPr lang="en-US" sz="1100" dirty="0">
                <a:latin typeface="Chalkduster" panose="03050602040202020205" pitchFamily="66" charset="77"/>
              </a:rPr>
              <a:t>So no one person has </a:t>
            </a:r>
          </a:p>
          <a:p>
            <a:r>
              <a:rPr lang="en-US" sz="1100" dirty="0">
                <a:latin typeface="Chalkduster" panose="03050602040202020205" pitchFamily="66" charset="77"/>
              </a:rPr>
              <a:t>to remember everything</a:t>
            </a:r>
          </a:p>
        </p:txBody>
      </p:sp>
      <p:sp>
        <p:nvSpPr>
          <p:cNvPr id="41" name="Footer Placeholder 40">
            <a:extLst>
              <a:ext uri="{FF2B5EF4-FFF2-40B4-BE49-F238E27FC236}">
                <a16:creationId xmlns:a16="http://schemas.microsoft.com/office/drawing/2014/main" id="{5627A01C-4E0A-A649-AC07-9C182B2748F2}"/>
              </a:ext>
            </a:extLst>
          </p:cNvPr>
          <p:cNvSpPr>
            <a:spLocks noGrp="1"/>
          </p:cNvSpPr>
          <p:nvPr>
            <p:ph type="ftr" sz="quarter" idx="11"/>
          </p:nvPr>
        </p:nvSpPr>
        <p:spPr/>
        <p:txBody>
          <a:bodyPr/>
          <a:lstStyle/>
          <a:p>
            <a:r>
              <a:rPr lang="en-US" dirty="0"/>
              <a:t>People Centered Internet https://PeopleCentered.net Mei Lin Fung -    mlf@alum.mit.edu</a:t>
            </a:r>
          </a:p>
        </p:txBody>
      </p:sp>
      <p:sp>
        <p:nvSpPr>
          <p:cNvPr id="42" name="Slide Number Placeholder 41">
            <a:extLst>
              <a:ext uri="{FF2B5EF4-FFF2-40B4-BE49-F238E27FC236}">
                <a16:creationId xmlns:a16="http://schemas.microsoft.com/office/drawing/2014/main" id="{BDFCE782-7B4D-B042-A10C-1186A6321737}"/>
              </a:ext>
            </a:extLst>
          </p:cNvPr>
          <p:cNvSpPr>
            <a:spLocks noGrp="1"/>
          </p:cNvSpPr>
          <p:nvPr>
            <p:ph type="sldNum" sz="quarter" idx="12"/>
          </p:nvPr>
        </p:nvSpPr>
        <p:spPr/>
        <p:txBody>
          <a:bodyPr/>
          <a:lstStyle/>
          <a:p>
            <a:fld id="{F6CC2046-FB71-614A-9398-14A855BF2958}" type="slidenum">
              <a:rPr lang="en-US" smtClean="0"/>
              <a:t>7</a:t>
            </a:fld>
            <a:endParaRPr lang="en-US" dirty="0"/>
          </a:p>
        </p:txBody>
      </p:sp>
    </p:spTree>
    <p:extLst>
      <p:ext uri="{BB962C8B-B14F-4D97-AF65-F5344CB8AC3E}">
        <p14:creationId xmlns:p14="http://schemas.microsoft.com/office/powerpoint/2010/main" val="170714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
            <a:ext cx="12187255" cy="6857995"/>
          </a:xfrm>
          <a:prstGeom prst="rect">
            <a:avLst/>
          </a:prstGeom>
        </p:spPr>
      </p:pic>
      <p:sp>
        <p:nvSpPr>
          <p:cNvPr id="2" name="Title 1">
            <a:extLst>
              <a:ext uri="{FF2B5EF4-FFF2-40B4-BE49-F238E27FC236}">
                <a16:creationId xmlns:a16="http://schemas.microsoft.com/office/drawing/2014/main" id="{E66EDAB5-610B-A24A-831E-1F5FB532CE3E}"/>
              </a:ext>
            </a:extLst>
          </p:cNvPr>
          <p:cNvSpPr>
            <a:spLocks noGrp="1"/>
          </p:cNvSpPr>
          <p:nvPr>
            <p:ph type="title"/>
          </p:nvPr>
        </p:nvSpPr>
        <p:spPr>
          <a:xfrm>
            <a:off x="961062" y="1116319"/>
            <a:ext cx="3197591" cy="5422593"/>
          </a:xfrm>
        </p:spPr>
        <p:txBody>
          <a:bodyPr>
            <a:normAutofit/>
          </a:bodyPr>
          <a:lstStyle/>
          <a:p>
            <a:r>
              <a:rPr lang="en-US" b="1" dirty="0"/>
              <a:t>Balanced Scorecard</a:t>
            </a:r>
            <a:br>
              <a:rPr lang="en-US" b="1" dirty="0"/>
            </a:br>
            <a:r>
              <a:rPr lang="en-US" sz="3600" dirty="0"/>
              <a:t>A</a:t>
            </a:r>
            <a:r>
              <a:rPr lang="en-US" sz="3600" b="1" dirty="0"/>
              <a:t> </a:t>
            </a:r>
            <a:r>
              <a:rPr lang="en-US" sz="3600" dirty="0"/>
              <a:t>tool for managing and explaining our strategy to investors and team members</a:t>
            </a:r>
            <a:r>
              <a:rPr lang="en-US" dirty="0"/>
              <a:t/>
            </a:r>
            <a:br>
              <a:rPr lang="en-US" dirty="0"/>
            </a:br>
            <a:r>
              <a:rPr lang="en-US" dirty="0"/>
              <a:t/>
            </a:r>
            <a:br>
              <a:rPr lang="en-US" dirty="0"/>
            </a:br>
            <a:r>
              <a:rPr lang="en-US" sz="1100" dirty="0"/>
              <a:t>Reference: </a:t>
            </a:r>
            <a:br>
              <a:rPr lang="en-US" sz="1100" dirty="0"/>
            </a:br>
            <a:r>
              <a:rPr lang="en-US" sz="1100" dirty="0"/>
              <a:t>https://bscdesigner.com/real-bsc-examples.htm </a:t>
            </a:r>
          </a:p>
        </p:txBody>
      </p:sp>
      <p:pic>
        <p:nvPicPr>
          <p:cNvPr id="5" name="Content Placeholder 4" descr="A screenshot of a cell phone&#10;&#10;Description automatically generated">
            <a:extLst>
              <a:ext uri="{FF2B5EF4-FFF2-40B4-BE49-F238E27FC236}">
                <a16:creationId xmlns:a16="http://schemas.microsoft.com/office/drawing/2014/main" id="{2B92E2FA-8D82-2C4E-83CC-24A17B0B170D}"/>
              </a:ext>
            </a:extLst>
          </p:cNvPr>
          <p:cNvPicPr>
            <a:picLocks noGrp="1" noChangeAspect="1"/>
          </p:cNvPicPr>
          <p:nvPr>
            <p:ph idx="1"/>
          </p:nvPr>
        </p:nvPicPr>
        <p:blipFill>
          <a:blip r:embed="rId3"/>
          <a:stretch>
            <a:fillRect/>
          </a:stretch>
        </p:blipFill>
        <p:spPr>
          <a:xfrm>
            <a:off x="4158653" y="889397"/>
            <a:ext cx="7637122" cy="5830354"/>
          </a:xfrm>
        </p:spPr>
      </p:pic>
      <p:sp>
        <p:nvSpPr>
          <p:cNvPr id="3" name="TextBox 2">
            <a:extLst>
              <a:ext uri="{FF2B5EF4-FFF2-40B4-BE49-F238E27FC236}">
                <a16:creationId xmlns:a16="http://schemas.microsoft.com/office/drawing/2014/main" id="{1A74357C-DCAD-AB44-9E1B-80BF5B9DCB02}"/>
              </a:ext>
            </a:extLst>
          </p:cNvPr>
          <p:cNvSpPr txBox="1"/>
          <p:nvPr/>
        </p:nvSpPr>
        <p:spPr>
          <a:xfrm>
            <a:off x="4511937" y="2036184"/>
            <a:ext cx="3591561" cy="1015663"/>
          </a:xfrm>
          <a:prstGeom prst="rect">
            <a:avLst/>
          </a:prstGeom>
          <a:noFill/>
        </p:spPr>
        <p:txBody>
          <a:bodyPr wrap="none" rtlCol="0">
            <a:spAutoFit/>
          </a:bodyPr>
          <a:lstStyle/>
          <a:p>
            <a:r>
              <a:rPr lang="en-US" sz="6000" dirty="0">
                <a:solidFill>
                  <a:srgbClr val="00B050"/>
                </a:solidFill>
              </a:rPr>
              <a:t>Cashflow $</a:t>
            </a:r>
          </a:p>
        </p:txBody>
      </p:sp>
      <p:sp>
        <p:nvSpPr>
          <p:cNvPr id="6" name="Slide Number Placeholder 5">
            <a:extLst>
              <a:ext uri="{FF2B5EF4-FFF2-40B4-BE49-F238E27FC236}">
                <a16:creationId xmlns:a16="http://schemas.microsoft.com/office/drawing/2014/main" id="{45F21CDE-00CF-1948-8C16-802C94649F23}"/>
              </a:ext>
            </a:extLst>
          </p:cNvPr>
          <p:cNvSpPr>
            <a:spLocks noGrp="1"/>
          </p:cNvSpPr>
          <p:nvPr>
            <p:ph type="sldNum" sz="quarter" idx="12"/>
          </p:nvPr>
        </p:nvSpPr>
        <p:spPr/>
        <p:txBody>
          <a:bodyPr/>
          <a:lstStyle/>
          <a:p>
            <a:fld id="{F6CC2046-FB71-614A-9398-14A855BF2958}" type="slidenum">
              <a:rPr lang="en-US" smtClean="0"/>
              <a:t>8</a:t>
            </a:fld>
            <a:endParaRPr lang="en-US" dirty="0"/>
          </a:p>
        </p:txBody>
      </p:sp>
    </p:spTree>
    <p:extLst>
      <p:ext uri="{BB962C8B-B14F-4D97-AF65-F5344CB8AC3E}">
        <p14:creationId xmlns:p14="http://schemas.microsoft.com/office/powerpoint/2010/main" val="296272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
            <a:ext cx="12187255" cy="6857995"/>
          </a:xfrm>
          <a:prstGeom prst="rect">
            <a:avLst/>
          </a:prstGeom>
        </p:spPr>
      </p:pic>
      <p:graphicFrame>
        <p:nvGraphicFramePr>
          <p:cNvPr id="21" name="Diagram 20">
            <a:extLst>
              <a:ext uri="{FF2B5EF4-FFF2-40B4-BE49-F238E27FC236}">
                <a16:creationId xmlns:a16="http://schemas.microsoft.com/office/drawing/2014/main" id="{93684D15-83BC-FE48-9FF0-6AC834330AE3}"/>
              </a:ext>
            </a:extLst>
          </p:cNvPr>
          <p:cNvGraphicFramePr/>
          <p:nvPr>
            <p:extLst>
              <p:ext uri="{D42A27DB-BD31-4B8C-83A1-F6EECF244321}">
                <p14:modId xmlns:p14="http://schemas.microsoft.com/office/powerpoint/2010/main" val="2829433845"/>
              </p:ext>
            </p:extLst>
          </p:nvPr>
        </p:nvGraphicFramePr>
        <p:xfrm>
          <a:off x="1084103" y="1612659"/>
          <a:ext cx="10382221" cy="4715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A2D45708-8807-2943-8367-E9A3FF98ABB1}"/>
              </a:ext>
            </a:extLst>
          </p:cNvPr>
          <p:cNvSpPr txBox="1"/>
          <p:nvPr/>
        </p:nvSpPr>
        <p:spPr>
          <a:xfrm>
            <a:off x="806871" y="720803"/>
            <a:ext cx="10343473" cy="1077218"/>
          </a:xfrm>
          <a:prstGeom prst="rect">
            <a:avLst/>
          </a:prstGeom>
          <a:noFill/>
        </p:spPr>
        <p:txBody>
          <a:bodyPr wrap="none" rtlCol="0">
            <a:spAutoFit/>
          </a:bodyPr>
          <a:lstStyle/>
          <a:p>
            <a:r>
              <a:rPr lang="en-US" sz="3600" dirty="0"/>
              <a:t>Divide attention between 4 Management Areas</a:t>
            </a:r>
          </a:p>
          <a:p>
            <a:r>
              <a:rPr lang="en-US" sz="2800" dirty="0"/>
              <a:t>Every business steers a delicate balance between competing priorities</a:t>
            </a:r>
          </a:p>
        </p:txBody>
      </p:sp>
      <p:cxnSp>
        <p:nvCxnSpPr>
          <p:cNvPr id="15" name="Straight Arrow Connector 14">
            <a:extLst>
              <a:ext uri="{FF2B5EF4-FFF2-40B4-BE49-F238E27FC236}">
                <a16:creationId xmlns:a16="http://schemas.microsoft.com/office/drawing/2014/main" id="{E449D412-5757-3B45-9BF1-4EB886660905}"/>
              </a:ext>
            </a:extLst>
          </p:cNvPr>
          <p:cNvCxnSpPr>
            <a:cxnSpLocks/>
          </p:cNvCxnSpPr>
          <p:nvPr/>
        </p:nvCxnSpPr>
        <p:spPr>
          <a:xfrm>
            <a:off x="6275214" y="2792186"/>
            <a:ext cx="0" cy="2318657"/>
          </a:xfrm>
          <a:prstGeom prst="straightConnector1">
            <a:avLst/>
          </a:prstGeom>
          <a:ln w="76200">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79F7B2-319F-3C4D-862C-0CCAED3A080F}"/>
              </a:ext>
            </a:extLst>
          </p:cNvPr>
          <p:cNvCxnSpPr>
            <a:cxnSpLocks/>
          </p:cNvCxnSpPr>
          <p:nvPr/>
        </p:nvCxnSpPr>
        <p:spPr>
          <a:xfrm flipH="1" flipV="1">
            <a:off x="5233044" y="3934131"/>
            <a:ext cx="2129034" cy="22123"/>
          </a:xfrm>
          <a:prstGeom prst="straightConnector1">
            <a:avLst/>
          </a:prstGeom>
          <a:ln w="76200">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9776439-9394-0047-82CC-B1F003963BDA}"/>
              </a:ext>
            </a:extLst>
          </p:cNvPr>
          <p:cNvCxnSpPr>
            <a:cxnSpLocks/>
            <a:endCxn id="21" idx="3"/>
          </p:cNvCxnSpPr>
          <p:nvPr/>
        </p:nvCxnSpPr>
        <p:spPr>
          <a:xfrm>
            <a:off x="375557" y="3948525"/>
            <a:ext cx="11090767" cy="2212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782E187-FFF5-A245-B66E-0FF5DD5D6569}"/>
              </a:ext>
            </a:extLst>
          </p:cNvPr>
          <p:cNvSpPr txBox="1"/>
          <p:nvPr/>
        </p:nvSpPr>
        <p:spPr>
          <a:xfrm>
            <a:off x="5692106" y="3703298"/>
            <a:ext cx="1210909" cy="461665"/>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400" dirty="0">
                <a:solidFill>
                  <a:schemeClr val="tx1"/>
                </a:solidFill>
              </a:rPr>
              <a:t>Strategy</a:t>
            </a:r>
            <a:endParaRPr lang="en-US" dirty="0">
              <a:solidFill>
                <a:schemeClr val="tx1"/>
              </a:solidFill>
            </a:endParaRPr>
          </a:p>
        </p:txBody>
      </p:sp>
      <p:sp>
        <p:nvSpPr>
          <p:cNvPr id="30" name="TextBox 29">
            <a:extLst>
              <a:ext uri="{FF2B5EF4-FFF2-40B4-BE49-F238E27FC236}">
                <a16:creationId xmlns:a16="http://schemas.microsoft.com/office/drawing/2014/main" id="{2BE40E2E-DB55-1846-BCA1-9C620AEEA9E7}"/>
              </a:ext>
            </a:extLst>
          </p:cNvPr>
          <p:cNvSpPr txBox="1"/>
          <p:nvPr/>
        </p:nvSpPr>
        <p:spPr>
          <a:xfrm>
            <a:off x="806871" y="2957513"/>
            <a:ext cx="1644617" cy="830997"/>
          </a:xfrm>
          <a:prstGeom prst="rect">
            <a:avLst/>
          </a:prstGeom>
          <a:noFill/>
        </p:spPr>
        <p:txBody>
          <a:bodyPr wrap="none" rtlCol="0">
            <a:spAutoFit/>
          </a:bodyPr>
          <a:lstStyle/>
          <a:p>
            <a:pPr algn="ctr"/>
            <a:r>
              <a:rPr lang="en-US" sz="2400" b="1" dirty="0"/>
              <a:t>External to </a:t>
            </a:r>
          </a:p>
          <a:p>
            <a:pPr algn="ctr"/>
            <a:r>
              <a:rPr lang="en-US" sz="2400" b="1" dirty="0"/>
              <a:t>company</a:t>
            </a:r>
          </a:p>
        </p:txBody>
      </p:sp>
      <p:sp>
        <p:nvSpPr>
          <p:cNvPr id="31" name="TextBox 30">
            <a:extLst>
              <a:ext uri="{FF2B5EF4-FFF2-40B4-BE49-F238E27FC236}">
                <a16:creationId xmlns:a16="http://schemas.microsoft.com/office/drawing/2014/main" id="{3A711074-021D-9048-99BC-6B514487EE2A}"/>
              </a:ext>
            </a:extLst>
          </p:cNvPr>
          <p:cNvSpPr txBox="1"/>
          <p:nvPr/>
        </p:nvSpPr>
        <p:spPr>
          <a:xfrm>
            <a:off x="9381738" y="4428738"/>
            <a:ext cx="1560427" cy="830997"/>
          </a:xfrm>
          <a:prstGeom prst="rect">
            <a:avLst/>
          </a:prstGeom>
          <a:noFill/>
        </p:spPr>
        <p:txBody>
          <a:bodyPr wrap="none" rtlCol="0">
            <a:spAutoFit/>
          </a:bodyPr>
          <a:lstStyle/>
          <a:p>
            <a:r>
              <a:rPr lang="en-US" sz="2400" dirty="0">
                <a:solidFill>
                  <a:schemeClr val="bg1">
                    <a:lumMod val="50000"/>
                  </a:schemeClr>
                </a:solidFill>
              </a:rPr>
              <a:t>Internal to </a:t>
            </a:r>
          </a:p>
          <a:p>
            <a:pPr algn="ctr"/>
            <a:r>
              <a:rPr lang="en-US" sz="2400" dirty="0">
                <a:solidFill>
                  <a:schemeClr val="bg1">
                    <a:lumMod val="50000"/>
                  </a:schemeClr>
                </a:solidFill>
              </a:rPr>
              <a:t>company</a:t>
            </a:r>
          </a:p>
        </p:txBody>
      </p:sp>
      <p:sp>
        <p:nvSpPr>
          <p:cNvPr id="32" name="Footer Placeholder 31">
            <a:extLst>
              <a:ext uri="{FF2B5EF4-FFF2-40B4-BE49-F238E27FC236}">
                <a16:creationId xmlns:a16="http://schemas.microsoft.com/office/drawing/2014/main" id="{8B907069-58A9-C14F-B7CE-3B51C3B7DC6B}"/>
              </a:ext>
            </a:extLst>
          </p:cNvPr>
          <p:cNvSpPr>
            <a:spLocks noGrp="1"/>
          </p:cNvSpPr>
          <p:nvPr>
            <p:ph type="ftr" sz="quarter" idx="11"/>
          </p:nvPr>
        </p:nvSpPr>
        <p:spPr/>
        <p:txBody>
          <a:bodyPr/>
          <a:lstStyle/>
          <a:p>
            <a:r>
              <a:rPr lang="en-US" dirty="0"/>
              <a:t>People Centered Internet https://PeopleCentered.net Mei Lin Fung -    mlf@alum.mit.edu</a:t>
            </a:r>
          </a:p>
        </p:txBody>
      </p:sp>
      <p:sp>
        <p:nvSpPr>
          <p:cNvPr id="33" name="Slide Number Placeholder 32">
            <a:extLst>
              <a:ext uri="{FF2B5EF4-FFF2-40B4-BE49-F238E27FC236}">
                <a16:creationId xmlns:a16="http://schemas.microsoft.com/office/drawing/2014/main" id="{87BE01D3-7328-C44E-9EB0-CAFFFF9146CE}"/>
              </a:ext>
            </a:extLst>
          </p:cNvPr>
          <p:cNvSpPr>
            <a:spLocks noGrp="1"/>
          </p:cNvSpPr>
          <p:nvPr>
            <p:ph type="sldNum" sz="quarter" idx="12"/>
          </p:nvPr>
        </p:nvSpPr>
        <p:spPr/>
        <p:txBody>
          <a:bodyPr/>
          <a:lstStyle/>
          <a:p>
            <a:fld id="{F6CC2046-FB71-614A-9398-14A855BF2958}" type="slidenum">
              <a:rPr lang="en-US" smtClean="0"/>
              <a:t>9</a:t>
            </a:fld>
            <a:endParaRPr lang="en-US" dirty="0"/>
          </a:p>
        </p:txBody>
      </p:sp>
    </p:spTree>
    <p:extLst>
      <p:ext uri="{BB962C8B-B14F-4D97-AF65-F5344CB8AC3E}">
        <p14:creationId xmlns:p14="http://schemas.microsoft.com/office/powerpoint/2010/main" val="4273561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1254</TotalTime>
  <Words>826</Words>
  <Application>Microsoft Office PowerPoint</Application>
  <PresentationFormat>Widescreen</PresentationFormat>
  <Paragraphs>150</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Al Bayan Plain</vt:lpstr>
      <vt:lpstr>Andale Mono</vt:lpstr>
      <vt:lpstr>Arial</vt:lpstr>
      <vt:lpstr>Calibri</vt:lpstr>
      <vt:lpstr>Calibri Light</vt:lpstr>
      <vt:lpstr>Chalkduster</vt:lpstr>
      <vt:lpstr>Office Theme</vt:lpstr>
      <vt:lpstr>PowerPoint Presentation</vt:lpstr>
      <vt:lpstr>PowerPoint Presentation</vt:lpstr>
      <vt:lpstr>PowerPoint Presentation</vt:lpstr>
      <vt:lpstr>PowerPoint Presentation</vt:lpstr>
      <vt:lpstr>PowerPoint Presentation</vt:lpstr>
      <vt:lpstr>PowerPoint Presentation</vt:lpstr>
      <vt:lpstr>Strategic Management is how we  steer to stay on course to our destination</vt:lpstr>
      <vt:lpstr>Balanced Scorecard A tool for managing and explaining our strategy to investors and team members  Reference:  https://bscdesigner.com/real-bsc-examples.htm </vt:lpstr>
      <vt:lpstr>PowerPoint Presentation</vt:lpstr>
      <vt:lpstr>How are we organizing ourselves so we can create products and services that generate income? How can we keep our costs to a minimum and deliver value?  </vt:lpstr>
      <vt:lpstr>How are we recruiting team members? How do we improve what we are doing? How can people become more capable? How can we learn from others? How can we share what we have learned?</vt:lpstr>
      <vt:lpstr>How do we attract new customers? How do we keep our customers trust? Why will customers come back? How can we ask customers to refer us to their networks?  </vt:lpstr>
      <vt:lpstr>PowerPoint Presentation</vt:lpstr>
      <vt:lpstr>PowerPoint Presentation</vt:lpstr>
      <vt:lpstr>PowerPoint Presentation</vt:lpstr>
      <vt:lpstr>Join us to create a book for people like us! </vt:lpstr>
      <vt:lpstr>Leaders in a Chaotic World Use Network Skills</vt:lpstr>
      <vt:lpstr>PowerPoint Presentation</vt:lpstr>
      <vt:lpstr>PowerPoint Presentation</vt:lpstr>
      <vt:lpstr>PowerPoint Presentation</vt:lpstr>
    </vt:vector>
  </TitlesOfParts>
  <Company>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Witherspoon, Loyce</dc:creator>
  <cp:lastModifiedBy>Anahita Vasudevan</cp:lastModifiedBy>
  <cp:revision>57</cp:revision>
  <dcterms:created xsi:type="dcterms:W3CDTF">2018-10-08T14:41:52Z</dcterms:created>
  <dcterms:modified xsi:type="dcterms:W3CDTF">2019-02-01T16:15:54Z</dcterms:modified>
</cp:coreProperties>
</file>